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9144000"/>
  <p:notesSz cx="6858000" cy="9144000"/>
  <p:embeddedFontLst>
    <p:embeddedFont>
      <p:font typeface="Quicksand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900929-B0A0-4133-B1A2-3DFAACD00609}">
  <a:tblStyle styleId="{FF900929-B0A0-4133-B1A2-3DFAACD00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Quicksand-bold.fntdata"/><Relationship Id="rId43" Type="http://schemas.openxmlformats.org/officeDocument/2006/relationships/slide" Target="slides/slide37.xml"/><Relationship Id="rId87" Type="http://schemas.openxmlformats.org/officeDocument/2006/relationships/font" Target="fonts/Quicksand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77526812_49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77526812_4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77526812_49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77526812_4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77526812_49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e77526812_49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77526812_4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e77526812_4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4400162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e440016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77526812_4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e77526812_4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77526812_4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e77526812_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77526812_4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e77526812_4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e77526812_44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e77526812_4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e77526812_44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e77526812_4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06f1c2d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e77526812_44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e77526812_4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77526812_44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e77526812_4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e77526812_44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e77526812_4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8fb369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e8fb369d0_3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e8fb369d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e8fb369d0_3_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8fb369d0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5e8fb369d0_3_3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e8fb369d0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5e8fb369d0_3_7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e8fb369d0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e8fb369d0_3_8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e8fb369d0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e8fb369d0_3_9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e8fb369d0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5e8fb369d0_3_11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440016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44001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f391192_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e77526812_4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e77526812_4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e77526812_4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e77526812_4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e77526812_4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e77526812_4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e77526812_4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e77526812_4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e77526812_4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e77526812_4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e44001625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e440016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e44001625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e440016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e77526812_2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e77526812_2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e77526812_4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e77526812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77526812_4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77526812_4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e77526812_4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e77526812_4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e77526812_2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e77526812_2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e77526812_4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e77526812_4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e77526812_4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e77526812_4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e77526812_4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e77526812_4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e77526812_4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e77526812_4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e77526812_2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e77526812_2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e77526812_2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e77526812_2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e77526812_2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e77526812_2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e77526812_22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e77526812_2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77526812_4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77526812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e77526812_2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e77526812_2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e77526812_22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e77526812_2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e77526812_2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e77526812_2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e77526812_2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e77526812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e4400162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e4400162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e44001625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e4400162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77526812_49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77526812_4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f391192_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5f391192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f391192_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5f391192_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5f391192_0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5ed75ccf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ed75ccf_0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5ed75ccf_0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ed75ccf_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e77526812_49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e77526812_4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5ed75ccf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ed75ccf_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ed75ccf_0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ed75ccf_0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5ed75ccf_0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5ed75ccf_0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5ed75ccf_0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5694cd56_0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77526812_49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77526812_4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4f601ca6d_43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4f601ca6d_4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77526812_4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77526812_4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 color">
  <p:cSld name="BLANK_1">
    <p:bg>
      <p:bgPr>
        <a:solidFill>
          <a:srgbClr val="39C0B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4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i="1" sz="2800">
                <a:solidFill>
                  <a:srgbClr val="39C0BA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i="1" sz="2800">
                <a:solidFill>
                  <a:srgbClr val="39C0BA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08000" y="3096172"/>
            <a:ext cx="1306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8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56" name="Google Shape;56;p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9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gif"/><Relationship Id="rId5" Type="http://schemas.openxmlformats.org/officeDocument/2006/relationships/image" Target="../media/image14.gif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22.png"/><Relationship Id="rId5" Type="http://schemas.openxmlformats.org/officeDocument/2006/relationships/image" Target="../media/image90.gif"/><Relationship Id="rId6" Type="http://schemas.openxmlformats.org/officeDocument/2006/relationships/image" Target="../media/image19.png"/><Relationship Id="rId7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Relationship Id="rId4" Type="http://schemas.openxmlformats.org/officeDocument/2006/relationships/image" Target="../media/image20.png"/><Relationship Id="rId5" Type="http://schemas.openxmlformats.org/officeDocument/2006/relationships/image" Target="../media/image2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Relationship Id="rId4" Type="http://schemas.openxmlformats.org/officeDocument/2006/relationships/image" Target="../media/image84.gif"/><Relationship Id="rId5" Type="http://schemas.openxmlformats.org/officeDocument/2006/relationships/image" Target="../media/image5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Relationship Id="rId4" Type="http://schemas.openxmlformats.org/officeDocument/2006/relationships/image" Target="../media/image77.gif"/><Relationship Id="rId5" Type="http://schemas.openxmlformats.org/officeDocument/2006/relationships/image" Target="../media/image5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Relationship Id="rId4" Type="http://schemas.openxmlformats.org/officeDocument/2006/relationships/image" Target="../media/image23.gif"/><Relationship Id="rId5" Type="http://schemas.openxmlformats.org/officeDocument/2006/relationships/image" Target="../media/image3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Relationship Id="rId4" Type="http://schemas.openxmlformats.org/officeDocument/2006/relationships/image" Target="../media/image27.png"/><Relationship Id="rId11" Type="http://schemas.openxmlformats.org/officeDocument/2006/relationships/image" Target="../media/image31.png"/><Relationship Id="rId10" Type="http://schemas.openxmlformats.org/officeDocument/2006/relationships/image" Target="../media/image37.jpg"/><Relationship Id="rId9" Type="http://schemas.openxmlformats.org/officeDocument/2006/relationships/image" Target="../media/image40.jpg"/><Relationship Id="rId5" Type="http://schemas.openxmlformats.org/officeDocument/2006/relationships/image" Target="../media/image26.jpg"/><Relationship Id="rId6" Type="http://schemas.openxmlformats.org/officeDocument/2006/relationships/image" Target="../media/image29.jpg"/><Relationship Id="rId7" Type="http://schemas.openxmlformats.org/officeDocument/2006/relationships/image" Target="../media/image49.jpg"/><Relationship Id="rId8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jpg"/><Relationship Id="rId10" Type="http://schemas.openxmlformats.org/officeDocument/2006/relationships/image" Target="../media/image29.jpg"/><Relationship Id="rId13" Type="http://schemas.openxmlformats.org/officeDocument/2006/relationships/image" Target="../media/image40.jpg"/><Relationship Id="rId1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Relationship Id="rId4" Type="http://schemas.openxmlformats.org/officeDocument/2006/relationships/image" Target="../media/image36.jpg"/><Relationship Id="rId9" Type="http://schemas.openxmlformats.org/officeDocument/2006/relationships/image" Target="../media/image26.jpg"/><Relationship Id="rId15" Type="http://schemas.openxmlformats.org/officeDocument/2006/relationships/image" Target="../media/image31.png"/><Relationship Id="rId14" Type="http://schemas.openxmlformats.org/officeDocument/2006/relationships/image" Target="../media/image37.jpg"/><Relationship Id="rId5" Type="http://schemas.openxmlformats.org/officeDocument/2006/relationships/image" Target="../media/image56.gif"/><Relationship Id="rId6" Type="http://schemas.openxmlformats.org/officeDocument/2006/relationships/image" Target="../media/image39.png"/><Relationship Id="rId7" Type="http://schemas.openxmlformats.org/officeDocument/2006/relationships/image" Target="../media/image33.jp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8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jp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jpg"/><Relationship Id="rId4" Type="http://schemas.openxmlformats.org/officeDocument/2006/relationships/image" Target="../media/image65.jpg"/><Relationship Id="rId5" Type="http://schemas.openxmlformats.org/officeDocument/2006/relationships/image" Target="../media/image63.jpg"/><Relationship Id="rId6" Type="http://schemas.openxmlformats.org/officeDocument/2006/relationships/image" Target="../media/image68.png"/><Relationship Id="rId7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fontsquirrel.com/fonts/quicksand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twitter.com/googledocs/status/730087240156643328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Adding a Latent Variable </a:t>
            </a:r>
            <a:r>
              <a:rPr b="1" lang="en" sz="2400"/>
              <a:t>z</a:t>
            </a:r>
            <a:endParaRPr b="1" sz="2400">
              <a:solidFill>
                <a:srgbClr val="39C0BA"/>
              </a:solidFill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8" name="Google Shape;238;p33"/>
          <p:cNvGrpSpPr/>
          <p:nvPr/>
        </p:nvGrpSpPr>
        <p:grpSpPr>
          <a:xfrm>
            <a:off x="1099975" y="1308125"/>
            <a:ext cx="7829550" cy="5473800"/>
            <a:chOff x="1099975" y="1308125"/>
            <a:chExt cx="7829550" cy="5473800"/>
          </a:xfrm>
        </p:grpSpPr>
        <p:sp>
          <p:nvSpPr>
            <p:cNvPr id="239" name="Google Shape;239;p33"/>
            <p:cNvSpPr/>
            <p:nvPr/>
          </p:nvSpPr>
          <p:spPr>
            <a:xfrm>
              <a:off x="1100025" y="1308125"/>
              <a:ext cx="7829400" cy="547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9975" y="1308125"/>
              <a:ext cx="7829550" cy="20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67125" y="2134675"/>
              <a:ext cx="1809750" cy="11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89675" y="3158050"/>
              <a:ext cx="5314950" cy="11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57400" y="4245475"/>
              <a:ext cx="5526175" cy="253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3"/>
          <p:cNvSpPr txBox="1"/>
          <p:nvPr/>
        </p:nvSpPr>
        <p:spPr>
          <a:xfrm>
            <a:off x="1930675" y="2499225"/>
            <a:ext cx="1776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Indicator variable: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Expectation Maximization (EM) for GM</a:t>
            </a:r>
            <a:endParaRPr b="1" sz="2400">
              <a:solidFill>
                <a:srgbClr val="39C0BA"/>
              </a:solidFill>
            </a:endParaRPr>
          </a:p>
        </p:txBody>
      </p:sp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409700"/>
            <a:ext cx="53530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75" y="3082925"/>
            <a:ext cx="29146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775" y="4420775"/>
            <a:ext cx="51244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6">
            <a:alphaModFix/>
          </a:blip>
          <a:srcRect b="0" l="0" r="0" t="7063"/>
          <a:stretch/>
        </p:blipFill>
        <p:spPr>
          <a:xfrm>
            <a:off x="3937250" y="5758625"/>
            <a:ext cx="1314450" cy="1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Expectation Maximization (EM) for GM</a:t>
            </a:r>
            <a:endParaRPr b="1" sz="2400">
              <a:solidFill>
                <a:srgbClr val="39C0BA"/>
              </a:solidFill>
            </a:endParaRPr>
          </a:p>
        </p:txBody>
      </p:sp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1219230" y="1184494"/>
            <a:ext cx="5261978" cy="5532102"/>
            <a:chOff x="152394" y="2951850"/>
            <a:chExt cx="8839205" cy="9355830"/>
          </a:xfrm>
        </p:grpSpPr>
        <p:pic>
          <p:nvPicPr>
            <p:cNvPr id="262" name="Google Shape;262;p35"/>
            <p:cNvPicPr preferRelativeResize="0"/>
            <p:nvPr/>
          </p:nvPicPr>
          <p:blipFill rotWithShape="1">
            <a:blip r:embed="rId3">
              <a:alphaModFix/>
            </a:blip>
            <a:srcRect b="0" l="0" r="0" t="38642"/>
            <a:stretch/>
          </p:blipFill>
          <p:spPr>
            <a:xfrm>
              <a:off x="152394" y="2951850"/>
              <a:ext cx="8839194" cy="2590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5449680"/>
              <a:ext cx="8839199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5"/>
          <p:cNvSpPr txBox="1"/>
          <p:nvPr/>
        </p:nvSpPr>
        <p:spPr>
          <a:xfrm>
            <a:off x="6538175" y="5920700"/>
            <a:ext cx="68226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Christopher M. Bishop</a:t>
            </a:r>
            <a:endParaRPr i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Pattern Recognition and</a:t>
            </a:r>
            <a:endParaRPr i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Machine Learning, 2006</a:t>
            </a:r>
            <a:endParaRPr i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6480550" y="1871450"/>
            <a:ext cx="3032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Expectation of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indicator variable z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under the posterior distribution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p(z|x), for each sample n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480550" y="4233650"/>
            <a:ext cx="3032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Provably, EM always increases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the likelihood.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801900" y="2885875"/>
            <a:ext cx="4221600" cy="24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Both MLE and EM yield point estimates.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Both optimize the same likelihood.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EM does it in a different way, which relates nicely with Bayesian and variational methods.</a:t>
            </a:r>
            <a:endParaRPr/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57425" y="1610850"/>
            <a:ext cx="5973300" cy="4489100"/>
          </a:xfrm>
          <a:prstGeom prst="rect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idx="4294967295" type="ctrTitle"/>
          </p:nvPr>
        </p:nvSpPr>
        <p:spPr>
          <a:xfrm>
            <a:off x="2002275" y="1679850"/>
            <a:ext cx="6671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E3037"/>
                </a:solidFill>
              </a:rPr>
              <a:t>Presenter: Brad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280" name="Google Shape;280;p37"/>
          <p:cNvSpPr txBox="1"/>
          <p:nvPr>
            <p:ph idx="4294967295" type="subTitle"/>
          </p:nvPr>
        </p:nvSpPr>
        <p:spPr>
          <a:xfrm>
            <a:off x="2002275" y="3022650"/>
            <a:ext cx="71418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Bayesian Inference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281" name="Google Shape;281;p37"/>
          <p:cNvSpPr txBox="1"/>
          <p:nvPr>
            <p:ph idx="4294967295" type="body"/>
          </p:nvPr>
        </p:nvSpPr>
        <p:spPr>
          <a:xfrm>
            <a:off x="2002275" y="3797025"/>
            <a:ext cx="66714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We still want THE best, we still want THE optimal! But we are Bayesian and we are better!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Points to Priors</a:t>
            </a:r>
            <a:endParaRPr sz="2400"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11260" l="0" r="0" t="0"/>
          <a:stretch/>
        </p:blipFill>
        <p:spPr>
          <a:xfrm>
            <a:off x="1165475" y="1209975"/>
            <a:ext cx="7861074" cy="52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124" y="1514824"/>
            <a:ext cx="3423625" cy="9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Doing Inference</a:t>
            </a:r>
            <a:endParaRPr sz="2400"/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164459"/>
            <a:ext cx="7604175" cy="432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300" y="3149550"/>
            <a:ext cx="2522850" cy="10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474" y="5629624"/>
            <a:ext cx="3423625" cy="9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/>
          </a:blip>
          <a:srcRect b="16275" l="0" r="0" t="17318"/>
          <a:stretch/>
        </p:blipFill>
        <p:spPr>
          <a:xfrm>
            <a:off x="5640750" y="5977875"/>
            <a:ext cx="268380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Problem:</a:t>
            </a:r>
            <a:r>
              <a:rPr lang="en" sz="2400"/>
              <a:t> Intractability of Marginal Likelihood</a:t>
            </a:r>
            <a:endParaRPr sz="2400"/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350" y="1245500"/>
            <a:ext cx="41719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375" y="4501500"/>
            <a:ext cx="3049025" cy="20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896125" y="2456063"/>
            <a:ext cx="851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No analytic solution for many interesting cases!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Example: Bayesian Mixture Models for T2 Segmentation (Schmidt et al. 2013)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Many other high-dimensional problems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6888" y="3521175"/>
            <a:ext cx="3862400" cy="2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9075" y="4215862"/>
            <a:ext cx="2774073" cy="26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Solution:</a:t>
            </a:r>
            <a:r>
              <a:rPr lang="en" sz="2400"/>
              <a:t> Approximate Bayesian Inference</a:t>
            </a:r>
            <a:endParaRPr sz="2400"/>
          </a:p>
        </p:txBody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550" y="1278313"/>
            <a:ext cx="4778225" cy="4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283050" y="1278325"/>
            <a:ext cx="40542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Rejection Sampling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Importance Sampling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Markov Chain Monte Carlo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Metropolis Hastings​</a:t>
            </a:r>
            <a:endParaRPr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Gibbs Sampling​</a:t>
            </a:r>
            <a:endParaRPr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Slice Sampling​</a:t>
            </a:r>
            <a:endParaRPr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Hybrid Monte-Carlo Algorithm</a:t>
            </a:r>
            <a:endParaRPr>
              <a:solidFill>
                <a:srgbClr val="39C0BA"/>
              </a:solidFill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525" y="3860400"/>
            <a:ext cx="2845200" cy="28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/>
        </p:nvSpPr>
        <p:spPr>
          <a:xfrm>
            <a:off x="283050" y="1278325"/>
            <a:ext cx="54693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Sample Variables in sequence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Use other variables to condition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“Walk” to get an idea of the distribution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~ p(x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|x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~ p(x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|x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(2)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~ p(x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|x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(2)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~ p(x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|x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2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Gibbs Sampling</a:t>
            </a:r>
            <a:endParaRPr sz="2400"/>
          </a:p>
        </p:txBody>
      </p:sp>
      <p:sp>
        <p:nvSpPr>
          <p:cNvPr id="332" name="Google Shape;332;p4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889" y="2885025"/>
            <a:ext cx="4443475" cy="35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775" y="165925"/>
            <a:ext cx="3130225" cy="3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MLE</a:t>
            </a:r>
            <a:endParaRPr sz="2400"/>
          </a:p>
        </p:txBody>
      </p:sp>
      <p:sp>
        <p:nvSpPr>
          <p:cNvPr id="152" name="Google Shape;152;p25"/>
          <p:cNvSpPr txBox="1"/>
          <p:nvPr/>
        </p:nvSpPr>
        <p:spPr>
          <a:xfrm>
            <a:off x="1165475" y="1736350"/>
            <a:ext cx="34518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What to cover here</a:t>
            </a:r>
            <a:endParaRPr sz="12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1. Lead us through example of single Gaussian MLE for the mean and variance p( X | \mu, \sigma ), where X is the data.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2. Walk us through the EM approach of estimating \mu_i, \sigma_i \forall i in a 1D GMM.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3. Bring (2) back home to MLE showing that the result is point estimates for the parameters of interest and we have just averaged over z to get them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5084225" y="1736350"/>
            <a:ext cx="36024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time-limit</a:t>
            </a:r>
            <a:endParaRPr sz="12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Make this around 10 minutes, not more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Think of this as a minute per slide, thus 10 slides total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are free to use any and all literature on the topic</a:t>
            </a:r>
            <a:endParaRPr b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Textbooks are fine. Bishop is particularly good, but you can use anything you like better. If in doubt please ask on slack in the #papers channel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Gibbs Sampling (2-D example)</a:t>
            </a:r>
            <a:endParaRPr sz="2400"/>
          </a:p>
        </p:txBody>
      </p:sp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283050" y="1278325"/>
            <a:ext cx="8437800" cy="54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Suppose we have a bivariate distribution, with p.d.f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p(x, y) ∝ e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−xy</a:t>
            </a:r>
            <a:r>
              <a:rPr b="1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(x, y ∈ (0, c)),    c &gt; 0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Since p(x,y) is symmetric, we just derive p(x|y)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p(x|y) ∝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p(x, y) ∝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−xy1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 &lt; x &lt; c) ∝</a:t>
            </a:r>
            <a:r>
              <a:rPr baseline="-25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Exp(x|y)</a:t>
            </a:r>
            <a:r>
              <a:rPr b="1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(x &lt; c)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We can draw samples from this by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Sampling </a:t>
            </a:r>
            <a:r>
              <a:rPr i="1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U ~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Uniform(0,1 − e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−yc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Set p(x|y) = - (1/y)log(1-u), i.e the inverse CDF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Start  with c=2, (x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,y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 = (1,1).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ith </a:t>
            </a:r>
            <a:r>
              <a:rPr i="1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u = 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0.82 &lt; 1-e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-2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we get 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p(x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|y</a:t>
            </a:r>
            <a:r>
              <a:rPr baseline="30000"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(0)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) = -(1/1)ln(0.1) = 1.71480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 we could go on</a:t>
            </a: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https://jwmi.github.io/BMS/chapter6-gibbs-sampling.pdf</a:t>
            </a:r>
            <a:endParaRPr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225" y="3688500"/>
            <a:ext cx="3158424" cy="29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700" y="778675"/>
            <a:ext cx="2581950" cy="23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/>
        </p:nvSpPr>
        <p:spPr>
          <a:xfrm>
            <a:off x="283050" y="1278325"/>
            <a:ext cx="55278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Can requires huge amount of samples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Require some derived of the conditional probabilities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9C0BA"/>
                </a:solidFill>
                <a:latin typeface="Calibri"/>
                <a:ea typeface="Calibri"/>
                <a:cs typeface="Calibri"/>
                <a:sym typeface="Calibri"/>
              </a:rPr>
              <a:t>Drawing the conditional probabilities can be expensive</a:t>
            </a:r>
            <a:endParaRPr sz="1800">
              <a:solidFill>
                <a:srgbClr val="39C0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4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Limitations of Sampling</a:t>
            </a:r>
            <a:endParaRPr sz="2400"/>
          </a:p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25" y="1799900"/>
            <a:ext cx="4637875" cy="4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2475" y="3566425"/>
            <a:ext cx="2803471" cy="24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we end up with?</a:t>
            </a:r>
            <a:endParaRPr sz="2400"/>
          </a:p>
        </p:txBody>
      </p:sp>
      <p:sp>
        <p:nvSpPr>
          <p:cNvPr id="361" name="Google Shape;361;p4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6099"/>
            <a:ext cx="896125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150" y="1261662"/>
            <a:ext cx="6240315" cy="419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470" y="5455150"/>
            <a:ext cx="2332500" cy="11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8000"/>
              <a:buFont typeface="Calibri"/>
              <a:buNone/>
            </a:pPr>
            <a:r>
              <a:rPr lang="en" sz="8000">
                <a:solidFill>
                  <a:srgbClr val="1E4E79"/>
                </a:solidFill>
              </a:rPr>
              <a:t>Calculus of Variations</a:t>
            </a:r>
            <a:endParaRPr/>
          </a:p>
        </p:txBody>
      </p:sp>
      <p:sp>
        <p:nvSpPr>
          <p:cNvPr id="370" name="Google Shape;370;p46"/>
          <p:cNvSpPr txBox="1"/>
          <p:nvPr>
            <p:ph idx="1" type="subTitle"/>
          </p:nvPr>
        </p:nvSpPr>
        <p:spPr>
          <a:xfrm>
            <a:off x="1143000" y="3602037"/>
            <a:ext cx="68580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>
                <a:solidFill>
                  <a:schemeClr val="accent3"/>
                </a:solidFill>
              </a:rPr>
              <a:t>as invented by: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 strike="sngStrike">
                <a:solidFill>
                  <a:schemeClr val="accent3"/>
                </a:solidFill>
              </a:rPr>
              <a:t>Sir Issac Newton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 strike="sngStrike">
                <a:solidFill>
                  <a:schemeClr val="accent3"/>
                </a:solidFill>
              </a:rPr>
              <a:t>Johann Bernoulli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 strike="sngStrike">
                <a:solidFill>
                  <a:schemeClr val="accent3"/>
                </a:solidFill>
              </a:rPr>
              <a:t>Leonhard Euler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 strike="sngStrike">
                <a:solidFill>
                  <a:schemeClr val="accent3"/>
                </a:solidFill>
              </a:rPr>
              <a:t>Joseph-Louis Lagrange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b="1" lang="en">
                <a:solidFill>
                  <a:schemeClr val="accent3"/>
                </a:solidFill>
              </a:rPr>
              <a:t>A collection of clever blokes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 sz="3600"/>
              <a:t>Deriving Max/minima before it was cool</a:t>
            </a:r>
            <a:endParaRPr sz="3600"/>
          </a:p>
        </p:txBody>
      </p:sp>
      <p:pic>
        <p:nvPicPr>
          <p:cNvPr descr="Johann Bernoulli2.jpg" id="376" name="Google Shape;3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522" y="1828853"/>
            <a:ext cx="978499" cy="121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/>
        </p:nvSpPr>
        <p:spPr>
          <a:xfrm>
            <a:off x="891287" y="3094892"/>
            <a:ext cx="991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Johann Bernoulli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1696</a:t>
            </a:r>
            <a:endParaRPr/>
          </a:p>
        </p:txBody>
      </p:sp>
      <p:sp>
        <p:nvSpPr>
          <p:cNvPr id="378" name="Google Shape;378;p47"/>
          <p:cNvSpPr txBox="1"/>
          <p:nvPr/>
        </p:nvSpPr>
        <p:spPr>
          <a:xfrm>
            <a:off x="1989772" y="1781750"/>
            <a:ext cx="99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Blatant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Tooting</a:t>
            </a:r>
            <a:endParaRPr sz="1800"/>
          </a:p>
        </p:txBody>
      </p:sp>
      <p:pic>
        <p:nvPicPr>
          <p:cNvPr descr="Image result for johann bernoulli"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327" y="1650768"/>
            <a:ext cx="1624693" cy="1185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7"/>
          <p:cNvCxnSpPr/>
          <p:nvPr/>
        </p:nvCxnSpPr>
        <p:spPr>
          <a:xfrm>
            <a:off x="2275114" y="2279636"/>
            <a:ext cx="651300" cy="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81" name="Google Shape;381;p47"/>
          <p:cNvGrpSpPr/>
          <p:nvPr/>
        </p:nvGrpSpPr>
        <p:grpSpPr>
          <a:xfrm>
            <a:off x="481618" y="1402702"/>
            <a:ext cx="1624693" cy="1753823"/>
            <a:chOff x="339791" y="1327002"/>
            <a:chExt cx="2166257" cy="1753823"/>
          </a:xfrm>
        </p:grpSpPr>
        <p:pic>
          <p:nvPicPr>
            <p:cNvPr descr="Image result for johann bernoulli" id="382" name="Google Shape;382;p47"/>
            <p:cNvPicPr preferRelativeResize="0"/>
            <p:nvPr/>
          </p:nvPicPr>
          <p:blipFill rotWithShape="1">
            <a:blip r:embed="rId5">
              <a:alphaModFix/>
            </a:blip>
            <a:srcRect b="0" l="14274" r="20395" t="0"/>
            <a:stretch/>
          </p:blipFill>
          <p:spPr>
            <a:xfrm>
              <a:off x="339791" y="1375532"/>
              <a:ext cx="2166257" cy="1705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47"/>
            <p:cNvSpPr/>
            <p:nvPr/>
          </p:nvSpPr>
          <p:spPr>
            <a:xfrm>
              <a:off x="662799" y="1327002"/>
              <a:ext cx="156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SCHEISSE</a:t>
              </a:r>
              <a:endParaRPr sz="1800"/>
            </a:p>
          </p:txBody>
        </p:sp>
      </p:grpSp>
      <p:pic>
        <p:nvPicPr>
          <p:cNvPr descr="Image result for Jakob Bernoulli" id="384" name="Google Shape;38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370" y="2100542"/>
            <a:ext cx="442056" cy="494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ttfried Leibniz" id="385" name="Google Shape;385;p47"/>
          <p:cNvPicPr preferRelativeResize="0"/>
          <p:nvPr/>
        </p:nvPicPr>
        <p:blipFill rotWithShape="1">
          <a:blip r:embed="rId7">
            <a:alphaModFix/>
          </a:blip>
          <a:srcRect b="0" l="10546" r="0" t="0"/>
          <a:stretch/>
        </p:blipFill>
        <p:spPr>
          <a:xfrm>
            <a:off x="5006428" y="2901794"/>
            <a:ext cx="442056" cy="658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hrenfried Walther von Tschirnhaus" id="386" name="Google Shape;386;p47"/>
          <p:cNvPicPr preferRelativeResize="0"/>
          <p:nvPr/>
        </p:nvPicPr>
        <p:blipFill rotWithShape="1">
          <a:blip r:embed="rId8">
            <a:alphaModFix/>
          </a:blip>
          <a:srcRect b="14221" l="0" r="990" t="0"/>
          <a:stretch/>
        </p:blipFill>
        <p:spPr>
          <a:xfrm>
            <a:off x="5617198" y="2886371"/>
            <a:ext cx="436888" cy="65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uillaume de l'HÃ´pital" id="387" name="Google Shape;387;p47"/>
          <p:cNvPicPr preferRelativeResize="0"/>
          <p:nvPr/>
        </p:nvPicPr>
        <p:blipFill rotWithShape="1">
          <a:blip r:embed="rId9">
            <a:alphaModFix/>
          </a:blip>
          <a:srcRect b="6498" l="0" r="0" t="0"/>
          <a:stretch/>
        </p:blipFill>
        <p:spPr>
          <a:xfrm>
            <a:off x="5622854" y="1325163"/>
            <a:ext cx="428810" cy="65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88" name="Google Shape;388;p47"/>
          <p:cNvPicPr preferRelativeResize="0"/>
          <p:nvPr/>
        </p:nvPicPr>
        <p:blipFill rotWithShape="1">
          <a:blip r:embed="rId10">
            <a:alphaModFix/>
          </a:blip>
          <a:srcRect b="0" l="0" r="7209" t="0"/>
          <a:stretch/>
        </p:blipFill>
        <p:spPr>
          <a:xfrm>
            <a:off x="4972453" y="1304144"/>
            <a:ext cx="424220" cy="643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7"/>
          <p:cNvCxnSpPr/>
          <p:nvPr/>
        </p:nvCxnSpPr>
        <p:spPr>
          <a:xfrm flipH="1" rot="10800000">
            <a:off x="4803793" y="1921232"/>
            <a:ext cx="202800" cy="4989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0" name="Google Shape;390;p47"/>
          <p:cNvCxnSpPr/>
          <p:nvPr/>
        </p:nvCxnSpPr>
        <p:spPr>
          <a:xfrm>
            <a:off x="4797039" y="2415484"/>
            <a:ext cx="241500" cy="4959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1" name="Google Shape;391;p47"/>
          <p:cNvCxnSpPr/>
          <p:nvPr/>
        </p:nvCxnSpPr>
        <p:spPr>
          <a:xfrm flipH="1" rot="10800000">
            <a:off x="4803793" y="2060999"/>
            <a:ext cx="858900" cy="3690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2" name="Google Shape;392;p47"/>
          <p:cNvCxnSpPr/>
          <p:nvPr/>
        </p:nvCxnSpPr>
        <p:spPr>
          <a:xfrm>
            <a:off x="4771460" y="2414898"/>
            <a:ext cx="851400" cy="4542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3" name="Google Shape;393;p47"/>
          <p:cNvSpPr txBox="1"/>
          <p:nvPr/>
        </p:nvSpPr>
        <p:spPr>
          <a:xfrm>
            <a:off x="4916800" y="1945350"/>
            <a:ext cx="560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</a:t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4869925" y="3565100"/>
            <a:ext cx="65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Leibniz</a:t>
            </a:r>
            <a:endParaRPr/>
          </a:p>
        </p:txBody>
      </p:sp>
      <p:sp>
        <p:nvSpPr>
          <p:cNvPr id="395" name="Google Shape;395;p47"/>
          <p:cNvSpPr txBox="1"/>
          <p:nvPr/>
        </p:nvSpPr>
        <p:spPr>
          <a:xfrm>
            <a:off x="5529951" y="3568775"/>
            <a:ext cx="6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Von Tschirnaus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brachistochrone" id="396" name="Google Shape;396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6020" y="1570275"/>
            <a:ext cx="1740354" cy="13052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/>
        </p:nvSpPr>
        <p:spPr>
          <a:xfrm>
            <a:off x="5523252" y="1944547"/>
            <a:ext cx="62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l’Hôpital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6062157" y="2643210"/>
            <a:ext cx="62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Jakob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Bernoulli</a:t>
            </a:r>
            <a:endParaRPr/>
          </a:p>
        </p:txBody>
      </p:sp>
      <p:cxnSp>
        <p:nvCxnSpPr>
          <p:cNvPr id="399" name="Google Shape;399;p47"/>
          <p:cNvCxnSpPr/>
          <p:nvPr/>
        </p:nvCxnSpPr>
        <p:spPr>
          <a:xfrm>
            <a:off x="4770818" y="2430585"/>
            <a:ext cx="1355400" cy="9900"/>
          </a:xfrm>
          <a:prstGeom prst="straightConnector1">
            <a:avLst/>
          </a:prstGeom>
          <a:noFill/>
          <a:ln cap="flat" cmpd="sng" w="41275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0" name="Google Shape;400;p47"/>
          <p:cNvSpPr/>
          <p:nvPr/>
        </p:nvSpPr>
        <p:spPr>
          <a:xfrm>
            <a:off x="2009561" y="2136777"/>
            <a:ext cx="5124900" cy="2150400"/>
          </a:xfrm>
          <a:prstGeom prst="arc">
            <a:avLst>
              <a:gd fmla="val 145637" name="adj1"/>
              <a:gd fmla="val 10701163" name="adj2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onhard Euler.jpg" id="405" name="Google Shape;4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27" y="4136439"/>
            <a:ext cx="1546475" cy="2012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grange portrait.jpg" id="406" name="Google Shape;406;p48"/>
          <p:cNvPicPr preferRelativeResize="0"/>
          <p:nvPr/>
        </p:nvPicPr>
        <p:blipFill rotWithShape="1">
          <a:blip r:embed="rId4">
            <a:alphaModFix/>
          </a:blip>
          <a:srcRect b="0" l="14201" r="-639" t="0"/>
          <a:stretch/>
        </p:blipFill>
        <p:spPr>
          <a:xfrm>
            <a:off x="4971129" y="4030586"/>
            <a:ext cx="1281839" cy="22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876103" y="6195032"/>
            <a:ext cx="99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Leonhard Euler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1750</a:t>
            </a:r>
            <a:endParaRPr/>
          </a:p>
        </p:txBody>
      </p:sp>
      <p:pic>
        <p:nvPicPr>
          <p:cNvPr descr="https://upload.wikimedia.org/wikipedia/commons/b/bd/Tautochrone_curve.gif" id="408" name="Google Shape;40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559" y="4637526"/>
            <a:ext cx="1281838" cy="854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8"/>
          <p:cNvCxnSpPr/>
          <p:nvPr/>
        </p:nvCxnSpPr>
        <p:spPr>
          <a:xfrm>
            <a:off x="2184336" y="5142811"/>
            <a:ext cx="651300" cy="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0" name="Google Shape;410;p48"/>
          <p:cNvCxnSpPr/>
          <p:nvPr/>
        </p:nvCxnSpPr>
        <p:spPr>
          <a:xfrm rot="10800000">
            <a:off x="4232910" y="5184171"/>
            <a:ext cx="684900" cy="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1" name="Google Shape;411;p48"/>
          <p:cNvSpPr txBox="1"/>
          <p:nvPr/>
        </p:nvSpPr>
        <p:spPr>
          <a:xfrm>
            <a:off x="4826100" y="6190050"/>
            <a:ext cx="1426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Joseph-Louis Lagrange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1754-1756</a:t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7311652" y="4946990"/>
            <a:ext cx="1740300" cy="681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709" l="0" r="-73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13" name="Google Shape;413;p48"/>
          <p:cNvCxnSpPr>
            <a:stCxn id="408" idx="0"/>
          </p:cNvCxnSpPr>
          <p:nvPr/>
        </p:nvCxnSpPr>
        <p:spPr>
          <a:xfrm flipH="1" rot="-5400000">
            <a:off x="5067328" y="3137676"/>
            <a:ext cx="650100" cy="3649800"/>
          </a:xfrm>
          <a:prstGeom prst="bentConnector4">
            <a:avLst>
              <a:gd fmla="val -104375" name="adj1"/>
              <a:gd fmla="val 7697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4" name="Google Shape;414;p48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 sz="3600"/>
              <a:t>Deriving Max/minima before it was cool</a:t>
            </a:r>
            <a:endParaRPr sz="3600"/>
          </a:p>
        </p:txBody>
      </p:sp>
      <p:pic>
        <p:nvPicPr>
          <p:cNvPr descr="Johann Bernoulli2.jpg" id="415" name="Google Shape;41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522" y="1828853"/>
            <a:ext cx="978499" cy="1213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 txBox="1"/>
          <p:nvPr/>
        </p:nvSpPr>
        <p:spPr>
          <a:xfrm>
            <a:off x="891287" y="3094892"/>
            <a:ext cx="991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Johann Bernoulli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1696</a:t>
            </a:r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1989772" y="1781750"/>
            <a:ext cx="99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Blatant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Tooting</a:t>
            </a:r>
            <a:endParaRPr sz="1800"/>
          </a:p>
        </p:txBody>
      </p:sp>
      <p:pic>
        <p:nvPicPr>
          <p:cNvPr descr="Image result for johann bernoulli" id="418" name="Google Shape;41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0327" y="1650768"/>
            <a:ext cx="1624693" cy="1185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48"/>
          <p:cNvCxnSpPr/>
          <p:nvPr/>
        </p:nvCxnSpPr>
        <p:spPr>
          <a:xfrm>
            <a:off x="2275114" y="2279636"/>
            <a:ext cx="651300" cy="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420" name="Google Shape;420;p48"/>
          <p:cNvGrpSpPr/>
          <p:nvPr/>
        </p:nvGrpSpPr>
        <p:grpSpPr>
          <a:xfrm>
            <a:off x="481618" y="1402702"/>
            <a:ext cx="1624693" cy="1753823"/>
            <a:chOff x="339791" y="1327002"/>
            <a:chExt cx="2166257" cy="1753823"/>
          </a:xfrm>
        </p:grpSpPr>
        <p:pic>
          <p:nvPicPr>
            <p:cNvPr descr="Image result for johann bernoulli" id="421" name="Google Shape;421;p48"/>
            <p:cNvPicPr preferRelativeResize="0"/>
            <p:nvPr/>
          </p:nvPicPr>
          <p:blipFill rotWithShape="1">
            <a:blip r:embed="rId9">
              <a:alphaModFix/>
            </a:blip>
            <a:srcRect b="0" l="14274" r="20395" t="0"/>
            <a:stretch/>
          </p:blipFill>
          <p:spPr>
            <a:xfrm>
              <a:off x="339791" y="1375532"/>
              <a:ext cx="2166257" cy="1705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48"/>
            <p:cNvSpPr/>
            <p:nvPr/>
          </p:nvSpPr>
          <p:spPr>
            <a:xfrm>
              <a:off x="662799" y="1327002"/>
              <a:ext cx="156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SCHEISSE</a:t>
              </a:r>
              <a:endParaRPr sz="1800"/>
            </a:p>
          </p:txBody>
        </p:sp>
      </p:grpSp>
      <p:pic>
        <p:nvPicPr>
          <p:cNvPr descr="Image result for Jakob Bernoulli" id="423" name="Google Shape;423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52370" y="2100542"/>
            <a:ext cx="442056" cy="494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ttfried Leibniz" id="424" name="Google Shape;424;p48"/>
          <p:cNvPicPr preferRelativeResize="0"/>
          <p:nvPr/>
        </p:nvPicPr>
        <p:blipFill rotWithShape="1">
          <a:blip r:embed="rId11">
            <a:alphaModFix/>
          </a:blip>
          <a:srcRect b="0" l="10546" r="0" t="0"/>
          <a:stretch/>
        </p:blipFill>
        <p:spPr>
          <a:xfrm>
            <a:off x="5006428" y="2901794"/>
            <a:ext cx="442056" cy="658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hrenfried Walther von Tschirnhaus" id="425" name="Google Shape;425;p48"/>
          <p:cNvPicPr preferRelativeResize="0"/>
          <p:nvPr/>
        </p:nvPicPr>
        <p:blipFill rotWithShape="1">
          <a:blip r:embed="rId12">
            <a:alphaModFix/>
          </a:blip>
          <a:srcRect b="14221" l="0" r="990" t="0"/>
          <a:stretch/>
        </p:blipFill>
        <p:spPr>
          <a:xfrm>
            <a:off x="5617198" y="2886371"/>
            <a:ext cx="436888" cy="65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uillaume de l'HÃ´pital" id="426" name="Google Shape;426;p48"/>
          <p:cNvPicPr preferRelativeResize="0"/>
          <p:nvPr/>
        </p:nvPicPr>
        <p:blipFill rotWithShape="1">
          <a:blip r:embed="rId13">
            <a:alphaModFix/>
          </a:blip>
          <a:srcRect b="6498" l="0" r="0" t="0"/>
          <a:stretch/>
        </p:blipFill>
        <p:spPr>
          <a:xfrm>
            <a:off x="5622854" y="1325163"/>
            <a:ext cx="428810" cy="65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27" name="Google Shape;427;p48"/>
          <p:cNvPicPr preferRelativeResize="0"/>
          <p:nvPr/>
        </p:nvPicPr>
        <p:blipFill rotWithShape="1">
          <a:blip r:embed="rId14">
            <a:alphaModFix/>
          </a:blip>
          <a:srcRect b="0" l="0" r="7209" t="0"/>
          <a:stretch/>
        </p:blipFill>
        <p:spPr>
          <a:xfrm>
            <a:off x="4972453" y="1304144"/>
            <a:ext cx="424220" cy="643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8"/>
          <p:cNvCxnSpPr/>
          <p:nvPr/>
        </p:nvCxnSpPr>
        <p:spPr>
          <a:xfrm flipH="1" rot="10800000">
            <a:off x="4803793" y="1921232"/>
            <a:ext cx="202800" cy="4989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9" name="Google Shape;429;p48"/>
          <p:cNvCxnSpPr/>
          <p:nvPr/>
        </p:nvCxnSpPr>
        <p:spPr>
          <a:xfrm>
            <a:off x="4797039" y="2415484"/>
            <a:ext cx="241500" cy="4959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0" name="Google Shape;430;p48"/>
          <p:cNvCxnSpPr/>
          <p:nvPr/>
        </p:nvCxnSpPr>
        <p:spPr>
          <a:xfrm flipH="1" rot="10800000">
            <a:off x="4803793" y="2060999"/>
            <a:ext cx="858900" cy="3690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1" name="Google Shape;431;p48"/>
          <p:cNvCxnSpPr/>
          <p:nvPr/>
        </p:nvCxnSpPr>
        <p:spPr>
          <a:xfrm>
            <a:off x="4771460" y="2414898"/>
            <a:ext cx="851400" cy="45420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2" name="Google Shape;432;p48"/>
          <p:cNvSpPr txBox="1"/>
          <p:nvPr/>
        </p:nvSpPr>
        <p:spPr>
          <a:xfrm>
            <a:off x="4916800" y="1945350"/>
            <a:ext cx="560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</a:t>
            </a:r>
            <a:endParaRPr/>
          </a:p>
        </p:txBody>
      </p:sp>
      <p:sp>
        <p:nvSpPr>
          <p:cNvPr id="433" name="Google Shape;433;p48"/>
          <p:cNvSpPr txBox="1"/>
          <p:nvPr/>
        </p:nvSpPr>
        <p:spPr>
          <a:xfrm>
            <a:off x="4869925" y="3565100"/>
            <a:ext cx="65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Leibniz</a:t>
            </a:r>
            <a:endParaRPr/>
          </a:p>
        </p:txBody>
      </p:sp>
      <p:sp>
        <p:nvSpPr>
          <p:cNvPr id="434" name="Google Shape;434;p48"/>
          <p:cNvSpPr txBox="1"/>
          <p:nvPr/>
        </p:nvSpPr>
        <p:spPr>
          <a:xfrm>
            <a:off x="5529951" y="3568775"/>
            <a:ext cx="6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Von Tschirnaus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brachistochrone" id="435" name="Google Shape;435;p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986020" y="1570275"/>
            <a:ext cx="1740354" cy="130526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5523252" y="1944547"/>
            <a:ext cx="62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l’Hôpital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6062157" y="2643210"/>
            <a:ext cx="62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Jakob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Bernoulli</a:t>
            </a:r>
            <a:endParaRPr/>
          </a:p>
        </p:txBody>
      </p:sp>
      <p:cxnSp>
        <p:nvCxnSpPr>
          <p:cNvPr id="438" name="Google Shape;438;p48"/>
          <p:cNvCxnSpPr/>
          <p:nvPr/>
        </p:nvCxnSpPr>
        <p:spPr>
          <a:xfrm>
            <a:off x="4770818" y="2430585"/>
            <a:ext cx="1355400" cy="9900"/>
          </a:xfrm>
          <a:prstGeom prst="straightConnector1">
            <a:avLst/>
          </a:prstGeom>
          <a:noFill/>
          <a:ln cap="flat" cmpd="sng" w="41275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/>
              <a:t>Calculus of Variations</a:t>
            </a:r>
            <a:endParaRPr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Standard Calculus</a:t>
            </a:r>
            <a:endParaRPr/>
          </a:p>
        </p:txBody>
      </p:sp>
      <p:sp>
        <p:nvSpPr>
          <p:cNvPr id="445" name="Google Shape;445;p4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find </a:t>
            </a:r>
            <a:r>
              <a:rPr i="1" lang="en"/>
              <a:t>f’</a:t>
            </a:r>
            <a:r>
              <a:rPr lang="en"/>
              <a:t>(x) or </a:t>
            </a:r>
            <a:r>
              <a:rPr i="1" lang="en"/>
              <a:t>d</a:t>
            </a:r>
            <a:r>
              <a:rPr lang="en"/>
              <a:t>y/</a:t>
            </a:r>
            <a:r>
              <a:rPr i="1" lang="en"/>
              <a:t>d</a:t>
            </a:r>
            <a:r>
              <a:rPr lang="en"/>
              <a:t>x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Values which satisfy =0 are candidates for min/max.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These are </a:t>
            </a:r>
            <a:r>
              <a:rPr lang="en" u="sng"/>
              <a:t>stationary points</a:t>
            </a:r>
            <a:r>
              <a:rPr lang="en"/>
              <a:t>, which don’t really tell you much about the nature of </a:t>
            </a:r>
            <a:r>
              <a:rPr i="1" lang="en"/>
              <a:t>f</a:t>
            </a:r>
            <a:r>
              <a:rPr lang="en"/>
              <a:t>(x) itself.</a:t>
            </a:r>
            <a:endParaRPr/>
          </a:p>
        </p:txBody>
      </p:sp>
      <p:sp>
        <p:nvSpPr>
          <p:cNvPr id="446" name="Google Shape;446;p4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Variational Calculus</a:t>
            </a:r>
            <a:endParaRPr/>
          </a:p>
        </p:txBody>
      </p:sp>
      <p:sp>
        <p:nvSpPr>
          <p:cNvPr id="447" name="Google Shape;447;p4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Here, we’re looking for </a:t>
            </a:r>
            <a:r>
              <a:rPr lang="en" u="sng"/>
              <a:t>stationary functions</a:t>
            </a:r>
            <a:r>
              <a:rPr lang="en"/>
              <a:t> of functionals.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Your independent variable is a function, not a value.</a:t>
            </a:r>
            <a:endParaRPr/>
          </a:p>
        </p:txBody>
      </p:sp>
      <p:sp>
        <p:nvSpPr>
          <p:cNvPr id="448" name="Google Shape;448;p49"/>
          <p:cNvSpPr txBox="1"/>
          <p:nvPr/>
        </p:nvSpPr>
        <p:spPr>
          <a:xfrm>
            <a:off x="4629150" y="4873056"/>
            <a:ext cx="3513300" cy="1191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49" name="Google Shape;449;p49"/>
          <p:cNvCxnSpPr/>
          <p:nvPr/>
        </p:nvCxnSpPr>
        <p:spPr>
          <a:xfrm rot="10800000">
            <a:off x="6235505" y="5765340"/>
            <a:ext cx="0" cy="42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0" name="Google Shape;450;p49"/>
          <p:cNvSpPr txBox="1"/>
          <p:nvPr/>
        </p:nvSpPr>
        <p:spPr>
          <a:xfrm>
            <a:off x="5553400" y="6187450"/>
            <a:ext cx="1480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Literally Anything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/>
              <a:t>Calculus of Variations</a:t>
            </a:r>
            <a:endParaRPr/>
          </a:p>
        </p:txBody>
      </p:sp>
      <p:sp>
        <p:nvSpPr>
          <p:cNvPr id="456" name="Google Shape;456;p50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19" r="-3639" t="-2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 </a:t>
            </a:r>
            <a:endParaRPr/>
          </a:p>
        </p:txBody>
      </p:sp>
      <p:pic>
        <p:nvPicPr>
          <p:cNvPr descr="File:Brachistochrone.gif" id="457" name="Google Shape;457;p5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151" y="2198801"/>
            <a:ext cx="4436100" cy="24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0"/>
          <p:cNvCxnSpPr/>
          <p:nvPr/>
        </p:nvCxnSpPr>
        <p:spPr>
          <a:xfrm flipH="1">
            <a:off x="6551863" y="1940900"/>
            <a:ext cx="438600" cy="109770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50"/>
          <p:cNvSpPr txBox="1"/>
          <p:nvPr/>
        </p:nvSpPr>
        <p:spPr>
          <a:xfrm>
            <a:off x="6441375" y="1179300"/>
            <a:ext cx="1298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distance</a:t>
            </a:r>
            <a:endParaRPr/>
          </a:p>
        </p:txBody>
      </p:sp>
      <p:sp>
        <p:nvSpPr>
          <p:cNvPr id="460" name="Google Shape;460;p50"/>
          <p:cNvSpPr txBox="1"/>
          <p:nvPr/>
        </p:nvSpPr>
        <p:spPr>
          <a:xfrm>
            <a:off x="4248775" y="5070650"/>
            <a:ext cx="1298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Maximizes speed</a:t>
            </a:r>
            <a:endParaRPr/>
          </a:p>
        </p:txBody>
      </p:sp>
      <p:cxnSp>
        <p:nvCxnSpPr>
          <p:cNvPr id="461" name="Google Shape;461;p50"/>
          <p:cNvCxnSpPr/>
          <p:nvPr/>
        </p:nvCxnSpPr>
        <p:spPr>
          <a:xfrm flipH="1" rot="10800000">
            <a:off x="4914961" y="4061911"/>
            <a:ext cx="272100" cy="100170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2" name="Google Shape;462;p50"/>
          <p:cNvCxnSpPr/>
          <p:nvPr/>
        </p:nvCxnSpPr>
        <p:spPr>
          <a:xfrm flipH="1" rot="10800000">
            <a:off x="6441364" y="4557855"/>
            <a:ext cx="110700" cy="958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3" name="Google Shape;463;p50"/>
          <p:cNvSpPr txBox="1"/>
          <p:nvPr/>
        </p:nvSpPr>
        <p:spPr>
          <a:xfrm>
            <a:off x="5919625" y="5516050"/>
            <a:ext cx="98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Optimal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/>
          </a:p>
        </p:txBody>
      </p:sp>
      <p:cxnSp>
        <p:nvCxnSpPr>
          <p:cNvPr id="464" name="Google Shape;464;p50"/>
          <p:cNvCxnSpPr/>
          <p:nvPr/>
        </p:nvCxnSpPr>
        <p:spPr>
          <a:xfrm>
            <a:off x="4894271" y="1655760"/>
            <a:ext cx="0" cy="44640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5" name="Google Shape;465;p50"/>
          <p:cNvSpPr txBox="1"/>
          <p:nvPr/>
        </p:nvSpPr>
        <p:spPr>
          <a:xfrm>
            <a:off x="4404063" y="1271107"/>
            <a:ext cx="9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gravity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/>
              <a:t>Calculus of Variations</a:t>
            </a:r>
            <a:endParaRPr/>
          </a:p>
        </p:txBody>
      </p:sp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19" r="-3639" t="-2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 </a:t>
            </a:r>
            <a:endParaRPr/>
          </a:p>
        </p:txBody>
      </p:sp>
      <p:pic>
        <p:nvPicPr>
          <p:cNvPr descr="https://lh3.googleusercontent.com/H040oAhMZOFQSpVel1b6BvDuwzIbihFMugYtMrq5gSU7QAy0aP_0grieNG_ErKEgO4Wpws1jVZbybnWk5j8RCtb8QtnvffCL2THIlRIxnoIy5kmCDOdsB0B31mUUPxIu" id="472" name="Google Shape;472;p5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001496" y="2069975"/>
            <a:ext cx="5661300" cy="318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1"/>
          <p:cNvCxnSpPr/>
          <p:nvPr/>
        </p:nvCxnSpPr>
        <p:spPr>
          <a:xfrm>
            <a:off x="6742277" y="1573517"/>
            <a:ext cx="0" cy="4262400"/>
          </a:xfrm>
          <a:prstGeom prst="straightConnector1">
            <a:avLst/>
          </a:prstGeom>
          <a:noFill/>
          <a:ln cap="flat" cmpd="sng" w="41275">
            <a:solidFill>
              <a:srgbClr val="FF0000"/>
            </a:solidFill>
            <a:prstDash val="dash"/>
            <a:miter lim="800000"/>
            <a:headEnd len="med" w="med" type="triangle"/>
            <a:tailEnd len="med" w="med" type="triangle"/>
          </a:ln>
        </p:spPr>
      </p:cxnSp>
      <p:sp>
        <p:nvSpPr>
          <p:cNvPr id="474" name="Google Shape;474;p51"/>
          <p:cNvSpPr txBox="1"/>
          <p:nvPr/>
        </p:nvSpPr>
        <p:spPr>
          <a:xfrm>
            <a:off x="6530004" y="1047841"/>
            <a:ext cx="42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6152578" y="2627086"/>
            <a:ext cx="6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+L</a:t>
            </a:r>
            <a:endParaRPr/>
          </a:p>
        </p:txBody>
      </p:sp>
      <p:sp>
        <p:nvSpPr>
          <p:cNvPr id="476" name="Google Shape;476;p51"/>
          <p:cNvSpPr txBox="1"/>
          <p:nvPr/>
        </p:nvSpPr>
        <p:spPr>
          <a:xfrm>
            <a:off x="6107054" y="4500011"/>
            <a:ext cx="6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-L</a:t>
            </a:r>
            <a:endParaRPr/>
          </a:p>
        </p:txBody>
      </p:sp>
      <p:cxnSp>
        <p:nvCxnSpPr>
          <p:cNvPr id="477" name="Google Shape;477;p51"/>
          <p:cNvCxnSpPr/>
          <p:nvPr/>
        </p:nvCxnSpPr>
        <p:spPr>
          <a:xfrm>
            <a:off x="6766029" y="4732594"/>
            <a:ext cx="1008600" cy="0"/>
          </a:xfrm>
          <a:prstGeom prst="straightConnector1">
            <a:avLst/>
          </a:prstGeom>
          <a:noFill/>
          <a:ln cap="flat" cmpd="sng" w="635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" name="Google Shape;478;p51"/>
          <p:cNvCxnSpPr/>
          <p:nvPr/>
        </p:nvCxnSpPr>
        <p:spPr>
          <a:xfrm>
            <a:off x="6742276" y="2882374"/>
            <a:ext cx="1008600" cy="0"/>
          </a:xfrm>
          <a:prstGeom prst="straightConnector1">
            <a:avLst/>
          </a:prstGeom>
          <a:noFill/>
          <a:ln cap="flat" cmpd="sng" w="635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51"/>
          <p:cNvSpPr txBox="1"/>
          <p:nvPr/>
        </p:nvSpPr>
        <p:spPr>
          <a:xfrm>
            <a:off x="7638809" y="2627086"/>
            <a:ext cx="6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</p:txBody>
      </p:sp>
      <p:sp>
        <p:nvSpPr>
          <p:cNvPr id="480" name="Google Shape;480;p51"/>
          <p:cNvSpPr txBox="1"/>
          <p:nvPr/>
        </p:nvSpPr>
        <p:spPr>
          <a:xfrm>
            <a:off x="7609434" y="4496542"/>
            <a:ext cx="6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</p:txBody>
      </p:sp>
      <p:cxnSp>
        <p:nvCxnSpPr>
          <p:cNvPr id="481" name="Google Shape;481;p51"/>
          <p:cNvCxnSpPr/>
          <p:nvPr/>
        </p:nvCxnSpPr>
        <p:spPr>
          <a:xfrm>
            <a:off x="6067425" y="3893457"/>
            <a:ext cx="660000" cy="0"/>
          </a:xfrm>
          <a:prstGeom prst="straightConnector1">
            <a:avLst/>
          </a:prstGeom>
          <a:noFill/>
          <a:ln cap="flat" cmpd="sng" w="349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51"/>
          <p:cNvSpPr txBox="1"/>
          <p:nvPr/>
        </p:nvSpPr>
        <p:spPr>
          <a:xfrm>
            <a:off x="5272720" y="3601075"/>
            <a:ext cx="1008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(z)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"/>
              <a:t>Calculus of Variations</a:t>
            </a:r>
            <a:endParaRPr/>
          </a:p>
        </p:txBody>
      </p:sp>
      <p:sp>
        <p:nvSpPr>
          <p:cNvPr id="488" name="Google Shape;488;p52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Working with Extrema: </a:t>
            </a:r>
            <a:r>
              <a:rPr b="1" lang="en"/>
              <a:t>Euler-Lagrange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We need boundary conditions: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y(x</a:t>
            </a:r>
            <a:r>
              <a:rPr baseline="-25000" lang="en"/>
              <a:t>1</a:t>
            </a:r>
            <a:r>
              <a:rPr lang="en"/>
              <a:t>)=y</a:t>
            </a:r>
            <a:r>
              <a:rPr baseline="-25000" lang="en"/>
              <a:t>1</a:t>
            </a:r>
            <a:r>
              <a:rPr lang="en"/>
              <a:t> &amp; y(x</a:t>
            </a:r>
            <a:r>
              <a:rPr baseline="-25000" lang="en"/>
              <a:t>2</a:t>
            </a:r>
            <a:r>
              <a:rPr lang="en"/>
              <a:t>)=y</a:t>
            </a:r>
            <a:r>
              <a:rPr baseline="-25000" lang="en"/>
              <a:t>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 “Extrema”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Must be stationary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If y(x) is an extremal of I[f], then y(x) must satisfy this differential equation.</a:t>
            </a:r>
            <a:endParaRPr/>
          </a:p>
        </p:txBody>
      </p:sp>
      <p:sp>
        <p:nvSpPr>
          <p:cNvPr id="490" name="Google Shape;490;p52"/>
          <p:cNvSpPr txBox="1"/>
          <p:nvPr/>
        </p:nvSpPr>
        <p:spPr>
          <a:xfrm>
            <a:off x="149678" y="3125060"/>
            <a:ext cx="4422300" cy="175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799" l="-99" r="-85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91" name="Google Shape;491;p52"/>
          <p:cNvSpPr txBox="1"/>
          <p:nvPr/>
        </p:nvSpPr>
        <p:spPr>
          <a:xfrm>
            <a:off x="4571975" y="3712360"/>
            <a:ext cx="3513300" cy="104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4294967295" type="ctrTitle"/>
          </p:nvPr>
        </p:nvSpPr>
        <p:spPr>
          <a:xfrm>
            <a:off x="2002275" y="765450"/>
            <a:ext cx="6671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E3037"/>
                </a:solidFill>
              </a:rPr>
              <a:t>Presenter: Rogers F. Silva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161" name="Google Shape;161;p26"/>
          <p:cNvSpPr txBox="1"/>
          <p:nvPr>
            <p:ph idx="4294967295" type="subTitle"/>
          </p:nvPr>
        </p:nvSpPr>
        <p:spPr>
          <a:xfrm>
            <a:off x="1697475" y="2641650"/>
            <a:ext cx="71418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Point Estimates: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Maximum Likelihood and Expectation Maximization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162" name="Google Shape;162;p26"/>
          <p:cNvSpPr txBox="1"/>
          <p:nvPr>
            <p:ph idx="4294967295" type="body"/>
          </p:nvPr>
        </p:nvSpPr>
        <p:spPr>
          <a:xfrm>
            <a:off x="2002275" y="3797025"/>
            <a:ext cx="66714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We want THE best, we want THE optimal!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idx="4294967295" type="ctrTitle"/>
          </p:nvPr>
        </p:nvSpPr>
        <p:spPr>
          <a:xfrm>
            <a:off x="2002275" y="1679850"/>
            <a:ext cx="6671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E3037"/>
                </a:solidFill>
              </a:rPr>
              <a:t>Presenter: Noah Lewis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497" name="Google Shape;497;p53"/>
          <p:cNvSpPr txBox="1"/>
          <p:nvPr>
            <p:ph idx="4294967295" type="subTitle"/>
          </p:nvPr>
        </p:nvSpPr>
        <p:spPr>
          <a:xfrm>
            <a:off x="2002275" y="3022650"/>
            <a:ext cx="66714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Deep Latent Variable Models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498" name="Google Shape;498;p53"/>
          <p:cNvSpPr txBox="1"/>
          <p:nvPr>
            <p:ph idx="4294967295" type="body"/>
          </p:nvPr>
        </p:nvSpPr>
        <p:spPr>
          <a:xfrm>
            <a:off x="2002275" y="3797025"/>
            <a:ext cx="66714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Probabilistic Neural Networks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UNIVERSAL FUNCTION APPROXIMATION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5" name="Google Shape;505;p54"/>
          <p:cNvSpPr txBox="1"/>
          <p:nvPr>
            <p:ph idx="1" type="body"/>
          </p:nvPr>
        </p:nvSpPr>
        <p:spPr>
          <a:xfrm>
            <a:off x="922350" y="1297975"/>
            <a:ext cx="7600800" cy="3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Neural Networks can approximate most continuous functions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Not because of the choice of the activation function, but the feed-forward architecture itself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 Approximation makes the intractable tractable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06" name="Google Shape;506;p5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613" y="4233000"/>
            <a:ext cx="4116276" cy="18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LATENT VARIABLES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1165475" y="1600200"/>
            <a:ext cx="44637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Latent variables (z) are the unseen portion of the data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 marginal distribution (marginal likelihood) of the observed data can be defined as: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14" name="Google Shape;514;p5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bird box" id="515" name="Google Shape;5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775" y="17229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5313075" y="4078300"/>
            <a:ext cx="34662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</a:t>
            </a:r>
            <a:r>
              <a:rPr lang="en" sz="2400">
                <a:solidFill>
                  <a:schemeClr val="dk1"/>
                </a:solidFill>
              </a:rPr>
              <a:t>Θ</a:t>
            </a:r>
            <a:r>
              <a:rPr lang="en" sz="2400">
                <a:solidFill>
                  <a:srgbClr val="000000"/>
                </a:solidFill>
              </a:rPr>
              <a:t>(x) is a mixture of distributions p</a:t>
            </a:r>
            <a:r>
              <a:rPr lang="en" sz="2400">
                <a:solidFill>
                  <a:schemeClr val="dk1"/>
                </a:solidFill>
              </a:rPr>
              <a:t>Θ</a:t>
            </a:r>
            <a:r>
              <a:rPr lang="en" sz="2400">
                <a:solidFill>
                  <a:srgbClr val="000000"/>
                </a:solidFill>
              </a:rPr>
              <a:t>(x|z)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738" y="4539700"/>
            <a:ext cx="33051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PROBABILISTIC GRAPHICAL MODELS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1165475" y="1600200"/>
            <a:ext cx="68580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Joint distribution of all variables organized as a directed acyclic graph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Product of the prior and conditional probability between a node and its parents (Pa)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24" name="Google Shape;524;p5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56"/>
          <p:cNvSpPr txBox="1"/>
          <p:nvPr>
            <p:ph idx="1" type="body"/>
          </p:nvPr>
        </p:nvSpPr>
        <p:spPr>
          <a:xfrm>
            <a:off x="1165475" y="4578375"/>
            <a:ext cx="71787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These conditional probabilities can be </a:t>
            </a:r>
            <a:r>
              <a:rPr lang="en" sz="2400">
                <a:solidFill>
                  <a:srgbClr val="000000"/>
                </a:solidFill>
              </a:rPr>
              <a:t>parameterized</a:t>
            </a:r>
            <a:r>
              <a:rPr lang="en" sz="2400">
                <a:solidFill>
                  <a:srgbClr val="000000"/>
                </a:solidFill>
              </a:rPr>
              <a:t> with a neural network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5" y="3563888"/>
            <a:ext cx="57435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GRAPHICAL MODELS CONTINUED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32" name="Google Shape;532;p57"/>
          <p:cNvSpPr txBox="1"/>
          <p:nvPr>
            <p:ph idx="1" type="body"/>
          </p:nvPr>
        </p:nvSpPr>
        <p:spPr>
          <a:xfrm>
            <a:off x="1165475" y="1600200"/>
            <a:ext cx="7260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Both neural networks and PGMs can be seen as graphical models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3" name="Google Shape;533;p5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75" y="3274363"/>
            <a:ext cx="3251050" cy="21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00" y="3274376"/>
            <a:ext cx="3335907" cy="21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DEEP LATENT VARIABLE MODEL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41" name="Google Shape;541;p58"/>
          <p:cNvSpPr txBox="1"/>
          <p:nvPr>
            <p:ph idx="1" type="body"/>
          </p:nvPr>
        </p:nvSpPr>
        <p:spPr>
          <a:xfrm>
            <a:off x="1165475" y="1600200"/>
            <a:ext cx="6933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DLVMs are neural networks that model the joint distribution between the observed and unobserved data [</a:t>
            </a:r>
            <a:r>
              <a:rPr lang="en" sz="2400">
                <a:solidFill>
                  <a:srgbClr val="000000"/>
                </a:solidFill>
              </a:rPr>
              <a:t>pΘ(x,z)</a:t>
            </a:r>
            <a:r>
              <a:rPr lang="en" sz="2400">
                <a:solidFill>
                  <a:srgbClr val="000000"/>
                </a:solidFill>
              </a:rPr>
              <a:t>]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 distributions are parameterized with a neural network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Example (factorization of the joint probability):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42" name="Google Shape;542;p5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8"/>
          <p:cNvSpPr txBox="1"/>
          <p:nvPr>
            <p:ph idx="1" type="body"/>
          </p:nvPr>
        </p:nvSpPr>
        <p:spPr>
          <a:xfrm>
            <a:off x="1165475" y="4922275"/>
            <a:ext cx="69330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Factorization modeled with either p</a:t>
            </a:r>
            <a:r>
              <a:rPr lang="en" sz="2400">
                <a:solidFill>
                  <a:schemeClr val="dk1"/>
                </a:solidFill>
              </a:rPr>
              <a:t>Θ</a:t>
            </a:r>
            <a:r>
              <a:rPr lang="en" sz="2400">
                <a:solidFill>
                  <a:srgbClr val="000000"/>
                </a:solidFill>
              </a:rPr>
              <a:t>(z) or </a:t>
            </a:r>
            <a:r>
              <a:rPr lang="en" sz="2400">
                <a:solidFill>
                  <a:srgbClr val="000000"/>
                </a:solidFill>
              </a:rPr>
              <a:t>p</a:t>
            </a:r>
            <a:r>
              <a:rPr lang="en" sz="2400">
                <a:solidFill>
                  <a:schemeClr val="dk1"/>
                </a:solidFill>
              </a:rPr>
              <a:t>Θ</a:t>
            </a:r>
            <a:r>
              <a:rPr lang="en" sz="2400">
                <a:solidFill>
                  <a:srgbClr val="000000"/>
                </a:solidFill>
              </a:rPr>
              <a:t>(x|z)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425" y="4470613"/>
            <a:ext cx="3519141" cy="3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"/>
          <p:cNvSpPr txBox="1"/>
          <p:nvPr>
            <p:ph idx="4294967295" type="ctrTitle"/>
          </p:nvPr>
        </p:nvSpPr>
        <p:spPr>
          <a:xfrm>
            <a:off x="2002275" y="1679850"/>
            <a:ext cx="6671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Presenter: Harsh Gazula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550" name="Google Shape;550;p59"/>
          <p:cNvSpPr txBox="1"/>
          <p:nvPr>
            <p:ph idx="4294967295" type="subTitle"/>
          </p:nvPr>
        </p:nvSpPr>
        <p:spPr>
          <a:xfrm>
            <a:off x="2002275" y="3022650"/>
            <a:ext cx="66714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Evidence Lower Bound &amp; VAE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551" name="Google Shape;551;p59"/>
          <p:cNvSpPr txBox="1"/>
          <p:nvPr>
            <p:ph idx="4294967295" type="body"/>
          </p:nvPr>
        </p:nvSpPr>
        <p:spPr>
          <a:xfrm>
            <a:off x="2002275" y="3797025"/>
            <a:ext cx="66714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Autoencoder as DLVMs; Posterior as the optimal function; Objective function to optimize 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 txBox="1"/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ELBO</a:t>
            </a:r>
            <a:endParaRPr sz="2400"/>
          </a:p>
        </p:txBody>
      </p:sp>
      <p:sp>
        <p:nvSpPr>
          <p:cNvPr id="557" name="Google Shape;557;p60"/>
          <p:cNvSpPr txBox="1"/>
          <p:nvPr/>
        </p:nvSpPr>
        <p:spPr>
          <a:xfrm>
            <a:off x="1165475" y="1736350"/>
            <a:ext cx="34518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What to cover here</a:t>
            </a:r>
            <a:endParaRPr sz="12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1. tell us how an Auto encoder could be represented probabilistically, e.i. If drawn backwards output to input  p(x|z)&lt;-p(z)&lt;-p(z|x)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2. Tell us how hard to model p(z|x) and that we instead use a neral network model q(z|x) parameters of which we optimize to optimize our objective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3. Show the objective log p(X), and arrive at ELBO = log p(X) - DKL(q(z|x)|p(z|x)). Show how maximizing ELBO we maximize the objective and “fit” q(z|x) to p(z|x) for free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4. Tell us that (3) is the intuition but can arrive at the symbolic form starting with DKL as well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8" name="Google Shape;558;p60"/>
          <p:cNvSpPr txBox="1"/>
          <p:nvPr/>
        </p:nvSpPr>
        <p:spPr>
          <a:xfrm>
            <a:off x="5084225" y="1736350"/>
            <a:ext cx="36024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. Show how ELBO consists only of q(z|x) and p(x.z)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6. Reparameterization trick to optimize both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7. Go in detail over algorithm 2 here: </a:t>
            </a:r>
            <a:r>
              <a:rPr lang="en"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https://arxiv.org/pdf/1906.02691.pdf</a:t>
            </a:r>
            <a:endParaRPr sz="12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time-limit</a:t>
            </a:r>
            <a:endParaRPr sz="12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Make this around 15 minutes, not more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Think of this as a minute per slide, thus 15 slides total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are free to use any and all literature on the topic</a:t>
            </a:r>
            <a:endParaRPr b="1"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0" name="Google Shape;560;p6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61"/>
          <p:cNvSpPr txBox="1"/>
          <p:nvPr/>
        </p:nvSpPr>
        <p:spPr>
          <a:xfrm>
            <a:off x="1095725" y="425400"/>
            <a:ext cx="7090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Quick recap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7" name="Google Shape;567;p61"/>
          <p:cNvSpPr txBox="1"/>
          <p:nvPr/>
        </p:nvSpPr>
        <p:spPr>
          <a:xfrm>
            <a:off x="1340650" y="1237525"/>
            <a:ext cx="6651600" cy="4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So far, we have covered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MLE (point estimates of parameters)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EM Algorithm (point estimates of latents and parameters)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Bayesian Inference (approximating posterior via samples)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Variational Calculus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DLVM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Now……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Questions/Comments before we dive into the deep end of the ocean (well..not really)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8" name="Google Shape;568;p61"/>
          <p:cNvSpPr txBox="1"/>
          <p:nvPr/>
        </p:nvSpPr>
        <p:spPr>
          <a:xfrm>
            <a:off x="1026900" y="5754675"/>
            <a:ext cx="7090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w</a:t>
            </a: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here are we headed with all this...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/>
        </p:nvSpPr>
        <p:spPr>
          <a:xfrm>
            <a:off x="1340650" y="1237525"/>
            <a:ext cx="6651600" cy="4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Two pronged benefits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Statistical Inference</a:t>
            </a: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: Provide an analytical approximation to the posterior probability of the unobserved variables. [P(Z|X)]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Model Selection</a:t>
            </a: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: The idea being that a higher marginal likelihood for a given model indicates a better fit of the data by that model. [P(X)]. Typically done using ELBO.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I’ll go over both the approaches in this presentation.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2"/>
          <p:cNvSpPr txBox="1"/>
          <p:nvPr/>
        </p:nvSpPr>
        <p:spPr>
          <a:xfrm>
            <a:off x="1095725" y="425400"/>
            <a:ext cx="7090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Variational Bayesian Methods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175" y="2253525"/>
            <a:ext cx="3134600" cy="2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-410375" y="2112300"/>
            <a:ext cx="2633400" cy="26334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501875" y="2020825"/>
            <a:ext cx="2816400" cy="28164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-593225" y="1929450"/>
            <a:ext cx="2999100" cy="29991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-730475" y="1792225"/>
            <a:ext cx="3273600" cy="32736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-821825" y="1700850"/>
            <a:ext cx="3456300" cy="34563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-913325" y="1609350"/>
            <a:ext cx="3639300" cy="3639300"/>
          </a:xfrm>
          <a:prstGeom prst="ellipse">
            <a:avLst/>
          </a:prstGeom>
          <a:noFill/>
          <a:ln cap="flat" cmpd="sng" w="228600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noFill/>
          <a:ln cap="flat" cmpd="sng" w="76200">
            <a:solidFill>
              <a:srgbClr val="39C0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4294967295" type="ctrTitle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HUNT FOR</a:t>
            </a:r>
            <a:r>
              <a:rPr lang="en" sz="6000"/>
              <a:t> 𝛉</a:t>
            </a:r>
            <a:endParaRPr sz="6000"/>
          </a:p>
        </p:txBody>
      </p:sp>
      <p:sp>
        <p:nvSpPr>
          <p:cNvPr id="177" name="Google Shape;177;p27"/>
          <p:cNvSpPr txBox="1"/>
          <p:nvPr>
            <p:ph idx="4294967295" type="subTitle"/>
          </p:nvPr>
        </p:nvSpPr>
        <p:spPr>
          <a:xfrm>
            <a:off x="2430050" y="3896350"/>
            <a:ext cx="60282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Find the parameter values of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distribution that generated your data</a:t>
            </a:r>
            <a:endParaRPr sz="2400"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581" name="Google Shape;581;p63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Let’s start with the first goal</a:t>
            </a:r>
            <a:endParaRPr/>
          </a:p>
        </p:txBody>
      </p:sp>
      <p:sp>
        <p:nvSpPr>
          <p:cNvPr id="582" name="Google Shape;582;p63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The goal is to infer good values of the latent variables given observed data or, in other words, to calculate the posterior P(Z|X)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However, P(Z|X) is difficult to estimate. Why? (Remember P(X))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So, we approximate P(Z|X) using Q(Z|X).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588" name="Google Shape;588;p6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Posterior (Inference)</a:t>
            </a:r>
            <a:endParaRPr/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236350"/>
            <a:ext cx="7906376" cy="29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4"/>
          <p:cNvSpPr/>
          <p:nvPr/>
        </p:nvSpPr>
        <p:spPr>
          <a:xfrm>
            <a:off x="1785675" y="1293950"/>
            <a:ext cx="2898600" cy="86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725" y="4308775"/>
            <a:ext cx="7401115" cy="2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597" name="Google Shape;597;p65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Let’s continue with the derivation</a:t>
            </a:r>
            <a:endParaRPr/>
          </a:p>
        </p:txBody>
      </p:sp>
      <p:pic>
        <p:nvPicPr>
          <p:cNvPr id="598" name="Google Shape;5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275"/>
            <a:ext cx="8839199" cy="103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0717"/>
            <a:ext cx="8839199" cy="233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75" y="4836702"/>
            <a:ext cx="8839199" cy="79620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06" name="Google Shape;606;p6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Now, the second goal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7" name="Google Shape;607;p66"/>
          <p:cNvSpPr txBox="1"/>
          <p:nvPr>
            <p:ph idx="1" type="body"/>
          </p:nvPr>
        </p:nvSpPr>
        <p:spPr>
          <a:xfrm>
            <a:off x="1056525" y="1600200"/>
            <a:ext cx="696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  <a:r>
              <a:rPr lang="en" sz="2400">
                <a:solidFill>
                  <a:srgbClr val="000000"/>
                </a:solidFill>
              </a:rPr>
              <a:t>ow that we have a lot of data (evidence?), we want to fit a distribution to that data. P(X)???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Data Likelihood: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Posterior density also intractable:</a:t>
            </a:r>
            <a:endParaRPr sz="2400">
              <a:solidFill>
                <a:schemeClr val="dk1"/>
              </a:solidFill>
            </a:endParaRPr>
          </a:p>
          <a:p>
            <a:pPr indent="0" lvl="0" marL="0" marR="574871" rtl="0" algn="l">
              <a:lnSpc>
                <a:spcPct val="1016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2133">
                <a:solidFill>
                  <a:schemeClr val="dk1"/>
                </a:solidFill>
              </a:rPr>
            </a:br>
            <a:r>
              <a:rPr lang="en" sz="2133">
                <a:solidFill>
                  <a:srgbClr val="0000FF"/>
                </a:solidFill>
              </a:rPr>
              <a:t>Solution: In addition to modeling p</a:t>
            </a:r>
            <a:r>
              <a:rPr baseline="-25000" lang="en" sz="2100">
                <a:solidFill>
                  <a:srgbClr val="0000FF"/>
                </a:solidFill>
              </a:rPr>
              <a:t>θ</a:t>
            </a:r>
            <a:r>
              <a:rPr lang="en" sz="2133">
                <a:solidFill>
                  <a:srgbClr val="0000FF"/>
                </a:solidFill>
              </a:rPr>
              <a:t>(x|z), we define an additional q</a:t>
            </a:r>
            <a:r>
              <a:rPr baseline="-25000" lang="en" sz="2100">
                <a:solidFill>
                  <a:srgbClr val="0000FF"/>
                </a:solidFill>
              </a:rPr>
              <a:t>ɸ</a:t>
            </a:r>
            <a:r>
              <a:rPr lang="en" sz="2133">
                <a:solidFill>
                  <a:srgbClr val="0000FF"/>
                </a:solidFill>
              </a:rPr>
              <a:t>(z|x) that approximates p</a:t>
            </a:r>
            <a:r>
              <a:rPr baseline="-25000" lang="en" sz="2100">
                <a:solidFill>
                  <a:srgbClr val="0000FF"/>
                </a:solidFill>
              </a:rPr>
              <a:t>θ</a:t>
            </a:r>
            <a:r>
              <a:rPr lang="en" sz="2133">
                <a:solidFill>
                  <a:srgbClr val="0000FF"/>
                </a:solidFill>
              </a:rPr>
              <a:t>(z|x)</a:t>
            </a:r>
            <a:endParaRPr sz="2133">
              <a:solidFill>
                <a:srgbClr val="0000FF"/>
              </a:solidFill>
            </a:endParaRPr>
          </a:p>
          <a:p>
            <a:pPr indent="0" lvl="0" marL="0" marR="574871" rtl="0" algn="l">
              <a:lnSpc>
                <a:spcPct val="10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rgbClr val="0000FF"/>
              </a:solidFill>
            </a:endParaRPr>
          </a:p>
          <a:p>
            <a:pPr indent="0" lvl="0" marL="0" marR="574871" rtl="0" algn="l">
              <a:lnSpc>
                <a:spcPct val="1016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0000FF"/>
                </a:solidFill>
              </a:rPr>
              <a:t>Will see that this allows us to derive a lower bound on the data likelihood that is  tractable, which we can optimize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8" name="Google Shape;608;p66"/>
          <p:cNvSpPr/>
          <p:nvPr/>
        </p:nvSpPr>
        <p:spPr>
          <a:xfrm>
            <a:off x="3495209" y="2517632"/>
            <a:ext cx="2641200" cy="37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6"/>
          <p:cNvSpPr/>
          <p:nvPr/>
        </p:nvSpPr>
        <p:spPr>
          <a:xfrm>
            <a:off x="5862600" y="3342475"/>
            <a:ext cx="3281400" cy="381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615" name="Google Shape;615;p6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Now, the second goal</a:t>
            </a:r>
            <a:endParaRPr/>
          </a:p>
        </p:txBody>
      </p:sp>
      <p:sp>
        <p:nvSpPr>
          <p:cNvPr id="616" name="Google Shape;616;p67"/>
          <p:cNvSpPr/>
          <p:nvPr/>
        </p:nvSpPr>
        <p:spPr>
          <a:xfrm>
            <a:off x="0" y="1605850"/>
            <a:ext cx="9072000" cy="359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7"/>
          <p:cNvSpPr/>
          <p:nvPr/>
        </p:nvSpPr>
        <p:spPr>
          <a:xfrm>
            <a:off x="1268075" y="4722950"/>
            <a:ext cx="7699200" cy="86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623" name="Google Shape;623;p6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Model Selection (continued)</a:t>
            </a:r>
            <a:endParaRPr/>
          </a:p>
        </p:txBody>
      </p:sp>
      <p:sp>
        <p:nvSpPr>
          <p:cNvPr id="624" name="Google Shape;624;p68"/>
          <p:cNvSpPr/>
          <p:nvPr/>
        </p:nvSpPr>
        <p:spPr>
          <a:xfrm>
            <a:off x="377700" y="1125875"/>
            <a:ext cx="8694300" cy="372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5" y="1782725"/>
            <a:ext cx="1439175" cy="14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75" y="4919625"/>
            <a:ext cx="3743725" cy="12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100" y="4919625"/>
            <a:ext cx="3279517" cy="14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325" y="4919625"/>
            <a:ext cx="2406775" cy="13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69"/>
          <p:cNvSpPr txBox="1"/>
          <p:nvPr/>
        </p:nvSpPr>
        <p:spPr>
          <a:xfrm>
            <a:off x="1160200" y="528525"/>
            <a:ext cx="64455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Intuition behind ELBO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5" name="Google Shape;635;p69"/>
          <p:cNvSpPr/>
          <p:nvPr/>
        </p:nvSpPr>
        <p:spPr>
          <a:xfrm>
            <a:off x="528058" y="1385858"/>
            <a:ext cx="7966800" cy="374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9"/>
          <p:cNvSpPr/>
          <p:nvPr/>
        </p:nvSpPr>
        <p:spPr>
          <a:xfrm>
            <a:off x="496517" y="5441460"/>
            <a:ext cx="2081700" cy="34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9"/>
          <p:cNvSpPr/>
          <p:nvPr/>
        </p:nvSpPr>
        <p:spPr>
          <a:xfrm>
            <a:off x="4454774" y="4979634"/>
            <a:ext cx="2994900" cy="993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9"/>
          <p:cNvSpPr/>
          <p:nvPr/>
        </p:nvSpPr>
        <p:spPr>
          <a:xfrm>
            <a:off x="4370450" y="4979625"/>
            <a:ext cx="3573361" cy="1143132"/>
          </a:xfrm>
          <a:custGeom>
            <a:rect b="b" l="l" r="r" t="t"/>
            <a:pathLst>
              <a:path extrusionOk="0" h="857885" w="3114040">
                <a:moveTo>
                  <a:pt x="0" y="0"/>
                </a:moveTo>
                <a:lnTo>
                  <a:pt x="3113699" y="0"/>
                </a:lnTo>
                <a:lnTo>
                  <a:pt x="3113699" y="857399"/>
                </a:lnTo>
                <a:lnTo>
                  <a:pt x="0" y="8573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9"/>
          <p:cNvSpPr/>
          <p:nvPr/>
        </p:nvSpPr>
        <p:spPr>
          <a:xfrm>
            <a:off x="236037" y="5165711"/>
            <a:ext cx="3114040" cy="898598"/>
          </a:xfrm>
          <a:custGeom>
            <a:rect b="b" l="l" r="r" t="t"/>
            <a:pathLst>
              <a:path extrusionOk="0" h="674370" w="3114040">
                <a:moveTo>
                  <a:pt x="0" y="0"/>
                </a:moveTo>
                <a:lnTo>
                  <a:pt x="3113699" y="0"/>
                </a:lnTo>
                <a:lnTo>
                  <a:pt x="3113699" y="674099"/>
                </a:lnTo>
                <a:lnTo>
                  <a:pt x="0" y="6740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9"/>
          <p:cNvSpPr txBox="1"/>
          <p:nvPr/>
        </p:nvSpPr>
        <p:spPr>
          <a:xfrm>
            <a:off x="236025" y="2449600"/>
            <a:ext cx="1549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50">
            <a:noAutofit/>
          </a:bodyPr>
          <a:lstStyle/>
          <a:p>
            <a:pPr indent="0" lvl="0" marL="16932" marR="6772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Reconstruct  the input data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7004150" y="1744388"/>
            <a:ext cx="18543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50">
            <a:noAutofit/>
          </a:bodyPr>
          <a:lstStyle/>
          <a:p>
            <a:pPr indent="0" lvl="0" marL="16932" marR="6772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Make approximate  posterior distribution  close to prior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9"/>
          <p:cNvSpPr/>
          <p:nvPr/>
        </p:nvSpPr>
        <p:spPr>
          <a:xfrm>
            <a:off x="4632329" y="2682334"/>
            <a:ext cx="2286000" cy="1474818"/>
          </a:xfrm>
          <a:custGeom>
            <a:rect b="b" l="l" r="r" t="t"/>
            <a:pathLst>
              <a:path extrusionOk="0" h="1106805" w="2286000">
                <a:moveTo>
                  <a:pt x="2285845" y="0"/>
                </a:moveTo>
                <a:lnTo>
                  <a:pt x="2215977" y="468"/>
                </a:lnTo>
                <a:lnTo>
                  <a:pt x="2147084" y="1861"/>
                </a:lnTo>
                <a:lnTo>
                  <a:pt x="2079176" y="4154"/>
                </a:lnTo>
                <a:lnTo>
                  <a:pt x="2012260" y="7327"/>
                </a:lnTo>
                <a:lnTo>
                  <a:pt x="1946346" y="11357"/>
                </a:lnTo>
                <a:lnTo>
                  <a:pt x="1881442" y="16223"/>
                </a:lnTo>
                <a:lnTo>
                  <a:pt x="1817557" y="21902"/>
                </a:lnTo>
                <a:lnTo>
                  <a:pt x="1754699" y="28372"/>
                </a:lnTo>
                <a:lnTo>
                  <a:pt x="1692877" y="35612"/>
                </a:lnTo>
                <a:lnTo>
                  <a:pt x="1632100" y="43599"/>
                </a:lnTo>
                <a:lnTo>
                  <a:pt x="1572376" y="52312"/>
                </a:lnTo>
                <a:lnTo>
                  <a:pt x="1513714" y="61728"/>
                </a:lnTo>
                <a:lnTo>
                  <a:pt x="1456123" y="71825"/>
                </a:lnTo>
                <a:lnTo>
                  <a:pt x="1399611" y="82582"/>
                </a:lnTo>
                <a:lnTo>
                  <a:pt x="1344187" y="93977"/>
                </a:lnTo>
                <a:lnTo>
                  <a:pt x="1289859" y="105987"/>
                </a:lnTo>
                <a:lnTo>
                  <a:pt x="1236636" y="118590"/>
                </a:lnTo>
                <a:lnTo>
                  <a:pt x="1184528" y="131765"/>
                </a:lnTo>
                <a:lnTo>
                  <a:pt x="1133541" y="145490"/>
                </a:lnTo>
                <a:lnTo>
                  <a:pt x="1083686" y="159742"/>
                </a:lnTo>
                <a:lnTo>
                  <a:pt x="1034970" y="174500"/>
                </a:lnTo>
                <a:lnTo>
                  <a:pt x="987403" y="189742"/>
                </a:lnTo>
                <a:lnTo>
                  <a:pt x="940993" y="205445"/>
                </a:lnTo>
                <a:lnTo>
                  <a:pt x="895748" y="221588"/>
                </a:lnTo>
                <a:lnTo>
                  <a:pt x="851678" y="238148"/>
                </a:lnTo>
                <a:lnTo>
                  <a:pt x="808790" y="255105"/>
                </a:lnTo>
                <a:lnTo>
                  <a:pt x="767094" y="272434"/>
                </a:lnTo>
                <a:lnTo>
                  <a:pt x="726598" y="290116"/>
                </a:lnTo>
                <a:lnTo>
                  <a:pt x="687311" y="308127"/>
                </a:lnTo>
                <a:lnTo>
                  <a:pt x="649242" y="326447"/>
                </a:lnTo>
                <a:lnTo>
                  <a:pt x="612398" y="345052"/>
                </a:lnTo>
                <a:lnTo>
                  <a:pt x="576789" y="363920"/>
                </a:lnTo>
                <a:lnTo>
                  <a:pt x="542424" y="383031"/>
                </a:lnTo>
                <a:lnTo>
                  <a:pt x="509311" y="402361"/>
                </a:lnTo>
                <a:lnTo>
                  <a:pt x="446874" y="441593"/>
                </a:lnTo>
                <a:lnTo>
                  <a:pt x="389550" y="481441"/>
                </a:lnTo>
                <a:lnTo>
                  <a:pt x="337406" y="521729"/>
                </a:lnTo>
                <a:lnTo>
                  <a:pt x="290512" y="562280"/>
                </a:lnTo>
                <a:lnTo>
                  <a:pt x="223090" y="631100"/>
                </a:lnTo>
                <a:lnTo>
                  <a:pt x="184031" y="679300"/>
                </a:lnTo>
                <a:lnTo>
                  <a:pt x="151149" y="726901"/>
                </a:lnTo>
                <a:lnTo>
                  <a:pt x="123712" y="773603"/>
                </a:lnTo>
                <a:lnTo>
                  <a:pt x="100989" y="819106"/>
                </a:lnTo>
                <a:lnTo>
                  <a:pt x="82250" y="863111"/>
                </a:lnTo>
                <a:lnTo>
                  <a:pt x="66763" y="905317"/>
                </a:lnTo>
                <a:lnTo>
                  <a:pt x="53798" y="945426"/>
                </a:lnTo>
                <a:lnTo>
                  <a:pt x="42624" y="983137"/>
                </a:lnTo>
                <a:lnTo>
                  <a:pt x="36851" y="1003183"/>
                </a:lnTo>
                <a:lnTo>
                  <a:pt x="31283" y="1022323"/>
                </a:lnTo>
                <a:lnTo>
                  <a:pt x="17409" y="1065855"/>
                </a:lnTo>
                <a:lnTo>
                  <a:pt x="1972" y="1102553"/>
                </a:lnTo>
                <a:lnTo>
                  <a:pt x="1408" y="1103653"/>
                </a:lnTo>
                <a:lnTo>
                  <a:pt x="839" y="1104741"/>
                </a:lnTo>
                <a:lnTo>
                  <a:pt x="263" y="1105815"/>
                </a:lnTo>
                <a:lnTo>
                  <a:pt x="0" y="1106297"/>
                </a:lnTo>
              </a:path>
            </a:pathLst>
          </a:custGeom>
          <a:noFill/>
          <a:ln cap="flat" cmpd="sng" w="190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9"/>
          <p:cNvSpPr/>
          <p:nvPr/>
        </p:nvSpPr>
        <p:spPr>
          <a:xfrm>
            <a:off x="4548716" y="4108743"/>
            <a:ext cx="109500" cy="120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69"/>
          <p:cNvSpPr/>
          <p:nvPr/>
        </p:nvSpPr>
        <p:spPr>
          <a:xfrm>
            <a:off x="1842100" y="3120865"/>
            <a:ext cx="758825" cy="913829"/>
          </a:xfrm>
          <a:custGeom>
            <a:rect b="b" l="l" r="r" t="t"/>
            <a:pathLst>
              <a:path extrusionOk="0" h="685800" w="758825">
                <a:moveTo>
                  <a:pt x="0" y="0"/>
                </a:moveTo>
                <a:lnTo>
                  <a:pt x="59126" y="2015"/>
                </a:lnTo>
                <a:lnTo>
                  <a:pt x="116127" y="7902"/>
                </a:lnTo>
                <a:lnTo>
                  <a:pt x="170953" y="17416"/>
                </a:lnTo>
                <a:lnTo>
                  <a:pt x="223553" y="30318"/>
                </a:lnTo>
                <a:lnTo>
                  <a:pt x="273877" y="46363"/>
                </a:lnTo>
                <a:lnTo>
                  <a:pt x="321875" y="65312"/>
                </a:lnTo>
                <a:lnTo>
                  <a:pt x="367497" y="86922"/>
                </a:lnTo>
                <a:lnTo>
                  <a:pt x="410692" y="110951"/>
                </a:lnTo>
                <a:lnTo>
                  <a:pt x="451409" y="137156"/>
                </a:lnTo>
                <a:lnTo>
                  <a:pt x="489600" y="165297"/>
                </a:lnTo>
                <a:lnTo>
                  <a:pt x="525213" y="195131"/>
                </a:lnTo>
                <a:lnTo>
                  <a:pt x="558199" y="226417"/>
                </a:lnTo>
                <a:lnTo>
                  <a:pt x="588506" y="258912"/>
                </a:lnTo>
                <a:lnTo>
                  <a:pt x="616085" y="292375"/>
                </a:lnTo>
                <a:lnTo>
                  <a:pt x="640885" y="326563"/>
                </a:lnTo>
                <a:lnTo>
                  <a:pt x="662857" y="361235"/>
                </a:lnTo>
                <a:lnTo>
                  <a:pt x="681949" y="396149"/>
                </a:lnTo>
                <a:lnTo>
                  <a:pt x="704133" y="445554"/>
                </a:lnTo>
                <a:lnTo>
                  <a:pt x="721275" y="494270"/>
                </a:lnTo>
                <a:lnTo>
                  <a:pt x="734212" y="541611"/>
                </a:lnTo>
                <a:lnTo>
                  <a:pt x="743781" y="586888"/>
                </a:lnTo>
                <a:lnTo>
                  <a:pt x="750818" y="629415"/>
                </a:lnTo>
                <a:lnTo>
                  <a:pt x="756160" y="668503"/>
                </a:lnTo>
                <a:lnTo>
                  <a:pt x="758349" y="685664"/>
                </a:lnTo>
              </a:path>
            </a:pathLst>
          </a:custGeom>
          <a:noFill/>
          <a:ln cap="flat" cmpd="sng" w="190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9"/>
          <p:cNvSpPr/>
          <p:nvPr/>
        </p:nvSpPr>
        <p:spPr>
          <a:xfrm>
            <a:off x="2561570" y="4007282"/>
            <a:ext cx="79500" cy="14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9"/>
          <p:cNvSpPr txBox="1"/>
          <p:nvPr/>
        </p:nvSpPr>
        <p:spPr>
          <a:xfrm>
            <a:off x="4443475" y="5806400"/>
            <a:ext cx="3573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932" marR="0" rtl="0" algn="l">
              <a:lnSpc>
                <a:spcPct val="116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Training: Maximize lower bound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>
            <a:off x="29800" y="5820627"/>
            <a:ext cx="300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932" marR="0" rtl="0" algn="l">
              <a:lnSpc>
                <a:spcPct val="1168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Variational lower bound (“ELBO”)</a:t>
            </a: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653" name="Google Shape;653;p70"/>
          <p:cNvSpPr txBox="1"/>
          <p:nvPr>
            <p:ph type="title"/>
          </p:nvPr>
        </p:nvSpPr>
        <p:spPr>
          <a:xfrm>
            <a:off x="1165475" y="8183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Connection to Auto-Encoder/Deep Latent Variable Models</a:t>
            </a:r>
            <a:endParaRPr/>
          </a:p>
        </p:txBody>
      </p:sp>
      <p:sp>
        <p:nvSpPr>
          <p:cNvPr id="654" name="Google Shape;654;p70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Where’s the Generative part?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Where’s the Recognition/Inference part?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 is Neural Network? What role is it playing here in VAE?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1134400" y="335175"/>
            <a:ext cx="68838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Variational Autoencoders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61" name="Google Shape;6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8575"/>
            <a:ext cx="9071850" cy="5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72"/>
          <p:cNvSpPr txBox="1"/>
          <p:nvPr/>
        </p:nvSpPr>
        <p:spPr>
          <a:xfrm>
            <a:off x="1134400" y="348050"/>
            <a:ext cx="6793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Okay..let’s visualize optimization (aka backprop)..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68" name="Google Shape;6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0" y="1338325"/>
            <a:ext cx="5262306" cy="54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2"/>
          <p:cNvSpPr/>
          <p:nvPr/>
        </p:nvSpPr>
        <p:spPr>
          <a:xfrm>
            <a:off x="5620475" y="1134350"/>
            <a:ext cx="2707074" cy="1358748"/>
          </a:xfrm>
          <a:prstGeom prst="irregularSeal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0" name="Google Shape;670;p72"/>
          <p:cNvSpPr txBox="1"/>
          <p:nvPr/>
        </p:nvSpPr>
        <p:spPr>
          <a:xfrm>
            <a:off x="6703313" y="4901225"/>
            <a:ext cx="1289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uh-oh</a:t>
            </a:r>
            <a:endParaRPr b="1" sz="24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1" name="Google Shape;671;p72"/>
          <p:cNvSpPr/>
          <p:nvPr/>
        </p:nvSpPr>
        <p:spPr>
          <a:xfrm>
            <a:off x="5940450" y="4548225"/>
            <a:ext cx="2707074" cy="1358748"/>
          </a:xfrm>
          <a:prstGeom prst="irregularSeal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2" name="Google Shape;672;p72"/>
          <p:cNvSpPr txBox="1"/>
          <p:nvPr/>
        </p:nvSpPr>
        <p:spPr>
          <a:xfrm>
            <a:off x="6329463" y="1546925"/>
            <a:ext cx="1289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What??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Maximum Likelihood Estimation (MLE)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r>
              <a:rPr lang="en"/>
              <a:t>: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Pick distribution: p(x|𝛉)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Form data likelihood: i.i.d.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p(</a:t>
            </a:r>
            <a:r>
              <a:rPr b="1" lang="en"/>
              <a:t>D</a:t>
            </a:r>
            <a:r>
              <a:rPr lang="en"/>
              <a:t>|𝛉) = Π</a:t>
            </a:r>
            <a:r>
              <a:rPr baseline="-25000" lang="en"/>
              <a:t>i</a:t>
            </a:r>
            <a:r>
              <a:rPr lang="en"/>
              <a:t>p(x</a:t>
            </a:r>
            <a:r>
              <a:rPr baseline="-25000" lang="en"/>
              <a:t>i</a:t>
            </a:r>
            <a:r>
              <a:rPr lang="en"/>
              <a:t>|𝛉)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Maximize: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0 = Gradient wrt </a:t>
            </a:r>
            <a:r>
              <a:rPr lang="en" sz="3000"/>
              <a:t>𝛉</a:t>
            </a:r>
            <a:r>
              <a:rPr lang="en"/>
              <a:t>, solve for </a:t>
            </a:r>
            <a:r>
              <a:rPr lang="en" sz="3000"/>
              <a:t>𝛉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250" y="4793675"/>
            <a:ext cx="4910950" cy="27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73"/>
          <p:cNvSpPr txBox="1"/>
          <p:nvPr/>
        </p:nvSpPr>
        <p:spPr>
          <a:xfrm>
            <a:off x="1069850" y="301750"/>
            <a:ext cx="7159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Reparameterization Trick</a:t>
            </a: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(ref)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79" name="Google Shape;6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63" y="1231100"/>
            <a:ext cx="4127375" cy="41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75" y="304800"/>
            <a:ext cx="720851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4"/>
          <p:cNvSpPr txBox="1"/>
          <p:nvPr/>
        </p:nvSpPr>
        <p:spPr>
          <a:xfrm>
            <a:off x="941025" y="123450"/>
            <a:ext cx="4060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After Reparameterization</a:t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7" name="Google Shape;687;p74"/>
          <p:cNvSpPr/>
          <p:nvPr/>
        </p:nvSpPr>
        <p:spPr>
          <a:xfrm>
            <a:off x="7248300" y="5091975"/>
            <a:ext cx="1543500" cy="1345800"/>
          </a:xfrm>
          <a:prstGeom prst="star6">
            <a:avLst>
              <a:gd fmla="val 28868" name="adj"/>
              <a:gd fmla="val 115470" name="hf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4"/>
          <p:cNvSpPr txBox="1"/>
          <p:nvPr/>
        </p:nvSpPr>
        <p:spPr>
          <a:xfrm>
            <a:off x="7618800" y="5412925"/>
            <a:ext cx="1173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neat</a:t>
            </a:r>
            <a:endParaRPr b="1" sz="24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pic>
        <p:nvPicPr>
          <p:cNvPr id="694" name="Google Shape;6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75" y="1306325"/>
            <a:ext cx="6607099" cy="5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5"/>
          <p:cNvSpPr txBox="1"/>
          <p:nvPr>
            <p:ph type="title"/>
          </p:nvPr>
        </p:nvSpPr>
        <p:spPr>
          <a:xfrm>
            <a:off x="1143000" y="5241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Optimization Scheme (do we need this) ehh..maybe</a:t>
            </a:r>
            <a:endParaRPr b="1" sz="3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9C0BA"/>
                </a:solidFill>
              </a:rPr>
              <a:t>‹#›</a:t>
            </a:fld>
            <a:endParaRPr>
              <a:solidFill>
                <a:srgbClr val="39C0BA"/>
              </a:solidFill>
            </a:endParaRPr>
          </a:p>
        </p:txBody>
      </p:sp>
      <p:sp>
        <p:nvSpPr>
          <p:cNvPr id="701" name="Google Shape;701;p76"/>
          <p:cNvSpPr txBox="1"/>
          <p:nvPr/>
        </p:nvSpPr>
        <p:spPr>
          <a:xfrm>
            <a:off x="1134400" y="348050"/>
            <a:ext cx="6793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2" name="Google Shape;702;p7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Final recap (takeaways...)</a:t>
            </a:r>
            <a:endParaRPr sz="3000"/>
          </a:p>
        </p:txBody>
      </p:sp>
      <p:sp>
        <p:nvSpPr>
          <p:cNvPr id="703" name="Google Shape;703;p76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 is MLE? (You saw it...P(X))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 is Bayesian Inference (come on now) ?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 is DLV? (Z???)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Where is Variational? (q(z|x) ??)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Hope no more head scratching about VAE…</a:t>
            </a:r>
            <a:endParaRPr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Demo??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 txBox="1"/>
          <p:nvPr>
            <p:ph idx="4294967295" type="subTitle"/>
          </p:nvPr>
        </p:nvSpPr>
        <p:spPr>
          <a:xfrm>
            <a:off x="1240275" y="3022650"/>
            <a:ext cx="66714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VAE is optimized. Now what?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709" name="Google Shape;709;p77"/>
          <p:cNvSpPr txBox="1"/>
          <p:nvPr>
            <p:ph idx="4294967295" type="body"/>
          </p:nvPr>
        </p:nvSpPr>
        <p:spPr>
          <a:xfrm>
            <a:off x="1258475" y="3835350"/>
            <a:ext cx="66714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Open discussion on how to use and work with VAEs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710" name="Google Shape;710;p7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11" name="Google Shape;711;p77"/>
          <p:cNvSpPr txBox="1"/>
          <p:nvPr>
            <p:ph idx="4294967295" type="subTitle"/>
          </p:nvPr>
        </p:nvSpPr>
        <p:spPr>
          <a:xfrm>
            <a:off x="1258475" y="2046750"/>
            <a:ext cx="73377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ANY QUESTIONS?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712" name="Google Shape;712;p77"/>
          <p:cNvSpPr txBox="1"/>
          <p:nvPr>
            <p:ph idx="4294967295" type="body"/>
          </p:nvPr>
        </p:nvSpPr>
        <p:spPr>
          <a:xfrm>
            <a:off x="1185450" y="5117400"/>
            <a:ext cx="7337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Let’s keep discussing the ideas and looking for ways to learn them deeper by applying them in unexpected ways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8"/>
          <p:cNvSpPr txBox="1"/>
          <p:nvPr>
            <p:ph idx="4294967295" type="ctrTitle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E3037"/>
                </a:solidFill>
              </a:rPr>
              <a:t>Thanks!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718" name="Google Shape;718;p78"/>
          <p:cNvSpPr txBox="1"/>
          <p:nvPr>
            <p:ph idx="4294967295" type="subTitle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3F3F3"/>
                </a:solidFill>
              </a:rPr>
              <a:t>ANY QUESTIONS?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719" name="Google Shape;719;p78"/>
          <p:cNvSpPr txBox="1"/>
          <p:nvPr>
            <p:ph idx="4294967295" type="body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Let’s keep discussing the ideas and looking for ways to learn them deeper by applying them in unexpected ways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720" name="Google Shape;720;p7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9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26" name="Google Shape;726;p79"/>
          <p:cNvSpPr txBox="1"/>
          <p:nvPr>
            <p:ph idx="1" type="subTitle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7" name="Google Shape;727;p79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8" name="Google Shape;728;p7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0"/>
          <p:cNvSpPr txBox="1"/>
          <p:nvPr>
            <p:ph idx="1" type="body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734" name="Google Shape;734;p8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1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THIS IS A SLIDE TITLE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740" name="Google Shape;740;p81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Here you have: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A list of items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And some text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741" name="Google Shape;741;p8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2"/>
          <p:cNvSpPr txBox="1"/>
          <p:nvPr>
            <p:ph idx="4294967295" type="ctrTitle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748" name="Google Shape;748;p82"/>
          <p:cNvSpPr txBox="1"/>
          <p:nvPr>
            <p:ph idx="4294967295" type="subTitle"/>
          </p:nvPr>
        </p:nvSpPr>
        <p:spPr>
          <a:xfrm>
            <a:off x="2430050" y="3896350"/>
            <a:ext cx="60282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grpSp>
        <p:nvGrpSpPr>
          <p:cNvPr id="749" name="Google Shape;749;p82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750" name="Google Shape;750;p8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8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MLE of 1D Gaussian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822876"/>
            <a:ext cx="7710800" cy="3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3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60" name="Google Shape;760;p83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61" name="Google Shape;761;p83"/>
          <p:cNvSpPr txBox="1"/>
          <p:nvPr>
            <p:ph idx="2" type="body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762" name="Google Shape;762;p8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68" name="Google Shape;768;p84"/>
          <p:cNvSpPr txBox="1"/>
          <p:nvPr>
            <p:ph idx="1" type="body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69" name="Google Shape;769;p84"/>
          <p:cNvSpPr txBox="1"/>
          <p:nvPr>
            <p:ph idx="2" type="body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70" name="Google Shape;770;p84"/>
          <p:cNvSpPr txBox="1"/>
          <p:nvPr>
            <p:ph idx="3" type="body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6251" y="1402400"/>
            <a:ext cx="5123400" cy="5123100"/>
          </a:xfrm>
          <a:prstGeom prst="ellipse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7" name="Google Shape;777;p85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A PICTURE IS WORTH A THOUSAND WORDS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778" name="Google Shape;778;p85"/>
          <p:cNvSpPr txBox="1"/>
          <p:nvPr>
            <p:ph idx="1" type="body"/>
          </p:nvPr>
        </p:nvSpPr>
        <p:spPr>
          <a:xfrm>
            <a:off x="3801900" y="2885875"/>
            <a:ext cx="4221600" cy="24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86"/>
          <p:cNvPicPr preferRelativeResize="0"/>
          <p:nvPr/>
        </p:nvPicPr>
        <p:blipFill rotWithShape="1">
          <a:blip r:embed="rId3">
            <a:alphaModFix amt="79000"/>
          </a:blip>
          <a:srcRect b="4320" l="9861" r="0" t="20672"/>
          <a:stretch/>
        </p:blipFill>
        <p:spPr>
          <a:xfrm>
            <a:off x="901875" y="0"/>
            <a:ext cx="82421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6"/>
          <p:cNvSpPr txBox="1"/>
          <p:nvPr>
            <p:ph idx="4294967295" type="body"/>
          </p:nvPr>
        </p:nvSpPr>
        <p:spPr>
          <a:xfrm>
            <a:off x="1171500" y="2894550"/>
            <a:ext cx="26532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WANT BIG IMPACT?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Use big image.</a:t>
            </a:r>
            <a:endParaRPr b="1" sz="1800">
              <a:solidFill>
                <a:srgbClr val="F3F3F3"/>
              </a:solidFill>
            </a:endParaRPr>
          </a:p>
        </p:txBody>
      </p:sp>
      <p:grpSp>
        <p:nvGrpSpPr>
          <p:cNvPr id="786" name="Google Shape;786;p86"/>
          <p:cNvGrpSpPr/>
          <p:nvPr/>
        </p:nvGrpSpPr>
        <p:grpSpPr>
          <a:xfrm>
            <a:off x="800299" y="-7800"/>
            <a:ext cx="190200" cy="6857700"/>
            <a:chOff x="808650" y="-7800"/>
            <a:chExt cx="190200" cy="6857700"/>
          </a:xfrm>
        </p:grpSpPr>
        <p:sp>
          <p:nvSpPr>
            <p:cNvPr id="787" name="Google Shape;787;p86"/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8" name="Google Shape;788;p86"/>
            <p:cNvCxnSpPr>
              <a:endCxn id="787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86"/>
            <p:cNvCxnSpPr>
              <a:stCxn id="787" idx="4"/>
            </p:cNvCxnSpPr>
            <p:nvPr/>
          </p:nvCxnSpPr>
          <p:spPr>
            <a:xfrm>
              <a:off x="903750" y="3524100"/>
              <a:ext cx="0" cy="3325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0" name="Google Shape;790;p8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796" name="Google Shape;796;p87"/>
          <p:cNvSpPr/>
          <p:nvPr/>
        </p:nvSpPr>
        <p:spPr>
          <a:xfrm>
            <a:off x="3630808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F35B6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Gray</a:t>
            </a:r>
            <a:endParaRPr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7" name="Google Shape;797;p87"/>
          <p:cNvSpPr/>
          <p:nvPr/>
        </p:nvSpPr>
        <p:spPr>
          <a:xfrm>
            <a:off x="1369925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39C0B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White</a:t>
            </a:r>
            <a:endParaRPr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8" name="Google Shape;798;p87"/>
          <p:cNvSpPr/>
          <p:nvPr/>
        </p:nvSpPr>
        <p:spPr>
          <a:xfrm>
            <a:off x="5926743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Black</a:t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9" name="Google Shape;799;p8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05" name="Google Shape;805;p88"/>
          <p:cNvGraphicFramePr/>
          <p:nvPr/>
        </p:nvGraphicFramePr>
        <p:xfrm>
          <a:off x="903800" y="20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{FF900929-B0A0-4133-B1A2-3DFAACD00609}</a:tableStyleId>
              </a:tblPr>
              <a:tblGrid>
                <a:gridCol w="1821925"/>
                <a:gridCol w="1821925"/>
                <a:gridCol w="1821925"/>
                <a:gridCol w="1821925"/>
              </a:tblGrid>
              <a:tr h="66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Yellow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Blue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30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Orange</a:t>
                      </a:r>
                      <a:endParaRPr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b="1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6" name="Google Shape;806;p8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linea_b-01.png" id="811" name="Google Shape;811;p89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1165475" y="1413101"/>
            <a:ext cx="7978526" cy="4031798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9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813" name="Google Shape;813;p89"/>
          <p:cNvSpPr/>
          <p:nvPr/>
        </p:nvSpPr>
        <p:spPr>
          <a:xfrm>
            <a:off x="2517200" y="2473650"/>
            <a:ext cx="702000" cy="270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39C0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our office</a:t>
            </a:r>
            <a:endParaRPr b="1" sz="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814" name="Google Shape;814;p89"/>
          <p:cNvGrpSpPr/>
          <p:nvPr/>
        </p:nvGrpSpPr>
        <p:grpSpPr>
          <a:xfrm>
            <a:off x="2018475" y="2678800"/>
            <a:ext cx="121500" cy="340500"/>
            <a:chOff x="1532100" y="3453325"/>
            <a:chExt cx="121500" cy="340500"/>
          </a:xfrm>
        </p:grpSpPr>
        <p:sp>
          <p:nvSpPr>
            <p:cNvPr id="815" name="Google Shape;815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6" name="Google Shape;816;p89"/>
            <p:cNvCxnSpPr>
              <a:stCxn id="815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grpSp>
        <p:nvGrpSpPr>
          <p:cNvPr id="817" name="Google Shape;817;p89"/>
          <p:cNvGrpSpPr/>
          <p:nvPr/>
        </p:nvGrpSpPr>
        <p:grpSpPr>
          <a:xfrm>
            <a:off x="3435475" y="4055250"/>
            <a:ext cx="121500" cy="340500"/>
            <a:chOff x="1532100" y="3453325"/>
            <a:chExt cx="121500" cy="340500"/>
          </a:xfrm>
        </p:grpSpPr>
        <p:sp>
          <p:nvSpPr>
            <p:cNvPr id="818" name="Google Shape;818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9" name="Google Shape;819;p89"/>
            <p:cNvCxnSpPr>
              <a:stCxn id="818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grpSp>
        <p:nvGrpSpPr>
          <p:cNvPr id="820" name="Google Shape;820;p89"/>
          <p:cNvGrpSpPr/>
          <p:nvPr/>
        </p:nvGrpSpPr>
        <p:grpSpPr>
          <a:xfrm>
            <a:off x="5136200" y="4264400"/>
            <a:ext cx="121500" cy="340500"/>
            <a:chOff x="1532100" y="3453325"/>
            <a:chExt cx="121500" cy="340500"/>
          </a:xfrm>
        </p:grpSpPr>
        <p:sp>
          <p:nvSpPr>
            <p:cNvPr id="821" name="Google Shape;821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2" name="Google Shape;822;p89"/>
            <p:cNvCxnSpPr>
              <a:stCxn id="821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grpSp>
        <p:nvGrpSpPr>
          <p:cNvPr id="823" name="Google Shape;823;p89"/>
          <p:cNvGrpSpPr/>
          <p:nvPr/>
        </p:nvGrpSpPr>
        <p:grpSpPr>
          <a:xfrm>
            <a:off x="4511250" y="2338300"/>
            <a:ext cx="121500" cy="340500"/>
            <a:chOff x="1532100" y="3453325"/>
            <a:chExt cx="121500" cy="340500"/>
          </a:xfrm>
        </p:grpSpPr>
        <p:sp>
          <p:nvSpPr>
            <p:cNvPr id="824" name="Google Shape;824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5" name="Google Shape;825;p89"/>
            <p:cNvCxnSpPr>
              <a:stCxn id="824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grpSp>
        <p:nvGrpSpPr>
          <p:cNvPr id="826" name="Google Shape;826;p89"/>
          <p:cNvGrpSpPr/>
          <p:nvPr/>
        </p:nvGrpSpPr>
        <p:grpSpPr>
          <a:xfrm>
            <a:off x="7078475" y="2874975"/>
            <a:ext cx="121500" cy="340500"/>
            <a:chOff x="1532100" y="3453325"/>
            <a:chExt cx="121500" cy="340500"/>
          </a:xfrm>
        </p:grpSpPr>
        <p:sp>
          <p:nvSpPr>
            <p:cNvPr id="827" name="Google Shape;827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8" name="Google Shape;828;p89"/>
            <p:cNvCxnSpPr>
              <a:stCxn id="827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grpSp>
        <p:nvGrpSpPr>
          <p:cNvPr id="829" name="Google Shape;829;p89"/>
          <p:cNvGrpSpPr/>
          <p:nvPr/>
        </p:nvGrpSpPr>
        <p:grpSpPr>
          <a:xfrm>
            <a:off x="7901975" y="4395750"/>
            <a:ext cx="121500" cy="340500"/>
            <a:chOff x="1532100" y="3453325"/>
            <a:chExt cx="121500" cy="340500"/>
          </a:xfrm>
        </p:grpSpPr>
        <p:sp>
          <p:nvSpPr>
            <p:cNvPr id="830" name="Google Shape;830;p89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cap="flat" cmpd="sng" w="28575">
              <a:solidFill>
                <a:srgbClr val="2E3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1" name="Google Shape;831;p89"/>
            <p:cNvCxnSpPr>
              <a:stCxn id="830" idx="4"/>
            </p:cNvCxnSpPr>
            <p:nvPr/>
          </p:nvCxnSpPr>
          <p:spPr>
            <a:xfrm>
              <a:off x="1592850" y="3574825"/>
              <a:ext cx="0" cy="219000"/>
            </a:xfrm>
            <a:prstGeom prst="straightConnector1">
              <a:avLst/>
            </a:prstGeom>
            <a:noFill/>
            <a:ln cap="flat" cmpd="sng" w="9525">
              <a:solidFill>
                <a:srgbClr val="999FA9"/>
              </a:solidFill>
              <a:prstDash val="solid"/>
              <a:round/>
              <a:headEnd len="sm" w="sm" type="none"/>
              <a:tailEnd len="sm" w="sm" type="oval"/>
            </a:ln>
          </p:spPr>
        </p:cxnSp>
      </p:grpSp>
      <p:sp>
        <p:nvSpPr>
          <p:cNvPr id="832" name="Google Shape;832;p8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0"/>
          <p:cNvSpPr txBox="1"/>
          <p:nvPr>
            <p:ph idx="4294967295" type="ctrTitle"/>
          </p:nvPr>
        </p:nvSpPr>
        <p:spPr>
          <a:xfrm>
            <a:off x="1377875" y="2655750"/>
            <a:ext cx="47766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E3037"/>
                </a:solidFill>
              </a:rPr>
              <a:t>89,526,124</a:t>
            </a:r>
            <a:endParaRPr b="1" sz="6000">
              <a:solidFill>
                <a:srgbClr val="2E3037"/>
              </a:solidFill>
            </a:endParaRPr>
          </a:p>
        </p:txBody>
      </p:sp>
      <p:sp>
        <p:nvSpPr>
          <p:cNvPr id="838" name="Google Shape;838;p90"/>
          <p:cNvSpPr txBox="1"/>
          <p:nvPr>
            <p:ph idx="4294967295" type="subTitle"/>
          </p:nvPr>
        </p:nvSpPr>
        <p:spPr>
          <a:xfrm>
            <a:off x="1377900" y="3786750"/>
            <a:ext cx="47766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Whoa! That’s a big number, aren’t you proud?</a:t>
            </a:r>
            <a:endParaRPr sz="2400"/>
          </a:p>
        </p:txBody>
      </p:sp>
      <p:sp>
        <p:nvSpPr>
          <p:cNvPr id="839" name="Google Shape;839;p9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"/>
          <p:cNvSpPr txBox="1"/>
          <p:nvPr>
            <p:ph idx="4294967295" type="ctrTitle"/>
          </p:nvPr>
        </p:nvSpPr>
        <p:spPr>
          <a:xfrm>
            <a:off x="1284950" y="940200"/>
            <a:ext cx="70971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89,526,124$</a:t>
            </a:r>
            <a:endParaRPr b="1" sz="4800"/>
          </a:p>
        </p:txBody>
      </p:sp>
      <p:sp>
        <p:nvSpPr>
          <p:cNvPr id="845" name="Google Shape;845;p91"/>
          <p:cNvSpPr txBox="1"/>
          <p:nvPr>
            <p:ph idx="4294967295" type="subTitle"/>
          </p:nvPr>
        </p:nvSpPr>
        <p:spPr>
          <a:xfrm>
            <a:off x="1284950" y="1957947"/>
            <a:ext cx="70971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846" name="Google Shape;846;p91"/>
          <p:cNvSpPr txBox="1"/>
          <p:nvPr>
            <p:ph idx="4294967295" type="ctrTitle"/>
          </p:nvPr>
        </p:nvSpPr>
        <p:spPr>
          <a:xfrm>
            <a:off x="1284950" y="4445404"/>
            <a:ext cx="70971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100%</a:t>
            </a:r>
            <a:endParaRPr b="1" sz="4800"/>
          </a:p>
        </p:txBody>
      </p:sp>
      <p:sp>
        <p:nvSpPr>
          <p:cNvPr id="847" name="Google Shape;847;p91"/>
          <p:cNvSpPr txBox="1"/>
          <p:nvPr>
            <p:ph idx="4294967295" type="subTitle"/>
          </p:nvPr>
        </p:nvSpPr>
        <p:spPr>
          <a:xfrm>
            <a:off x="1284950" y="5463150"/>
            <a:ext cx="70971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848" name="Google Shape;848;p91"/>
          <p:cNvSpPr txBox="1"/>
          <p:nvPr>
            <p:ph idx="4294967295" type="ctrTitle"/>
          </p:nvPr>
        </p:nvSpPr>
        <p:spPr>
          <a:xfrm>
            <a:off x="1284950" y="2692802"/>
            <a:ext cx="70971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185,244 users</a:t>
            </a:r>
            <a:endParaRPr b="1" sz="4800"/>
          </a:p>
        </p:txBody>
      </p:sp>
      <p:sp>
        <p:nvSpPr>
          <p:cNvPr id="849" name="Google Shape;849;p91"/>
          <p:cNvSpPr txBox="1"/>
          <p:nvPr>
            <p:ph idx="4294967295" type="subTitle"/>
          </p:nvPr>
        </p:nvSpPr>
        <p:spPr>
          <a:xfrm>
            <a:off x="1284950" y="3710548"/>
            <a:ext cx="70971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850" name="Google Shape;850;p91"/>
          <p:cNvSpPr/>
          <p:nvPr/>
        </p:nvSpPr>
        <p:spPr>
          <a:xfrm>
            <a:off x="808650" y="5091713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1"/>
          <p:cNvSpPr/>
          <p:nvPr/>
        </p:nvSpPr>
        <p:spPr>
          <a:xfrm>
            <a:off x="808650" y="1576088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2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858" name="Google Shape;858;p92"/>
          <p:cNvCxnSpPr/>
          <p:nvPr/>
        </p:nvCxnSpPr>
        <p:spPr>
          <a:xfrm rot="10800000">
            <a:off x="1482251" y="499290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859" name="Google Shape;859;p92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860" name="Google Shape;860;p92"/>
          <p:cNvSpPr txBox="1"/>
          <p:nvPr/>
        </p:nvSpPr>
        <p:spPr>
          <a:xfrm>
            <a:off x="2215650" y="3612950"/>
            <a:ext cx="2310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Second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61" name="Google Shape;861;p92"/>
          <p:cNvSpPr txBox="1"/>
          <p:nvPr/>
        </p:nvSpPr>
        <p:spPr>
          <a:xfrm>
            <a:off x="2215651" y="5305825"/>
            <a:ext cx="2310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Last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62" name="Google Shape;862;p92"/>
          <p:cNvSpPr txBox="1"/>
          <p:nvPr/>
        </p:nvSpPr>
        <p:spPr>
          <a:xfrm>
            <a:off x="2215650" y="1920075"/>
            <a:ext cx="2310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First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63" name="Google Shape;863;p92"/>
          <p:cNvCxnSpPr/>
          <p:nvPr/>
        </p:nvCxnSpPr>
        <p:spPr>
          <a:xfrm rot="10800000">
            <a:off x="1482251" y="33000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864" name="Google Shape;864;p9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165475" y="665975"/>
            <a:ext cx="68580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MLE of 1D Gaussian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25" y="2257175"/>
            <a:ext cx="5564276" cy="30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3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70" name="Google Shape;870;p93"/>
          <p:cNvSpPr txBox="1"/>
          <p:nvPr>
            <p:ph idx="1" type="body"/>
          </p:nvPr>
        </p:nvSpPr>
        <p:spPr>
          <a:xfrm>
            <a:off x="1165475" y="1673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71" name="Google Shape;871;p93"/>
          <p:cNvSpPr txBox="1"/>
          <p:nvPr>
            <p:ph idx="2" type="body"/>
          </p:nvPr>
        </p:nvSpPr>
        <p:spPr>
          <a:xfrm>
            <a:off x="3692250" y="1673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72" name="Google Shape;872;p93"/>
          <p:cNvSpPr txBox="1"/>
          <p:nvPr>
            <p:ph idx="3" type="body"/>
          </p:nvPr>
        </p:nvSpPr>
        <p:spPr>
          <a:xfrm>
            <a:off x="6219025" y="1673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73" name="Google Shape;873;p93"/>
          <p:cNvSpPr txBox="1"/>
          <p:nvPr>
            <p:ph idx="1" type="body"/>
          </p:nvPr>
        </p:nvSpPr>
        <p:spPr>
          <a:xfrm>
            <a:off x="1165475" y="3959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74" name="Google Shape;874;p93"/>
          <p:cNvSpPr txBox="1"/>
          <p:nvPr>
            <p:ph idx="2" type="body"/>
          </p:nvPr>
        </p:nvSpPr>
        <p:spPr>
          <a:xfrm>
            <a:off x="3692250" y="3959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75" name="Google Shape;875;p93"/>
          <p:cNvSpPr txBox="1"/>
          <p:nvPr>
            <p:ph idx="3" type="body"/>
          </p:nvPr>
        </p:nvSpPr>
        <p:spPr>
          <a:xfrm>
            <a:off x="6219025" y="3959975"/>
            <a:ext cx="24036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876" name="Google Shape;876;p93"/>
          <p:cNvGrpSpPr/>
          <p:nvPr/>
        </p:nvGrpSpPr>
        <p:grpSpPr>
          <a:xfrm>
            <a:off x="1286531" y="1401045"/>
            <a:ext cx="391001" cy="382827"/>
            <a:chOff x="1236875" y="1623900"/>
            <a:chExt cx="465200" cy="455475"/>
          </a:xfrm>
        </p:grpSpPr>
        <p:sp>
          <p:nvSpPr>
            <p:cNvPr id="877" name="Google Shape;877;p93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93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3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93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3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3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3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93"/>
          <p:cNvGrpSpPr/>
          <p:nvPr/>
        </p:nvGrpSpPr>
        <p:grpSpPr>
          <a:xfrm>
            <a:off x="3848737" y="1404877"/>
            <a:ext cx="366458" cy="366437"/>
            <a:chOff x="1923675" y="1633650"/>
            <a:chExt cx="436000" cy="435975"/>
          </a:xfrm>
        </p:grpSpPr>
        <p:sp>
          <p:nvSpPr>
            <p:cNvPr id="885" name="Google Shape;885;p93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3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3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3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3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3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93"/>
          <p:cNvSpPr/>
          <p:nvPr/>
        </p:nvSpPr>
        <p:spPr>
          <a:xfrm>
            <a:off x="1285549" y="37155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93"/>
          <p:cNvGrpSpPr/>
          <p:nvPr/>
        </p:nvGrpSpPr>
        <p:grpSpPr>
          <a:xfrm>
            <a:off x="3835131" y="3671574"/>
            <a:ext cx="299911" cy="424768"/>
            <a:chOff x="3979850" y="1598950"/>
            <a:chExt cx="356825" cy="505375"/>
          </a:xfrm>
        </p:grpSpPr>
        <p:sp>
          <p:nvSpPr>
            <p:cNvPr id="893" name="Google Shape;893;p93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3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93"/>
          <p:cNvGrpSpPr/>
          <p:nvPr/>
        </p:nvGrpSpPr>
        <p:grpSpPr>
          <a:xfrm>
            <a:off x="6347846" y="3762663"/>
            <a:ext cx="395098" cy="242589"/>
            <a:chOff x="4595425" y="1707325"/>
            <a:chExt cx="470075" cy="288625"/>
          </a:xfrm>
        </p:grpSpPr>
        <p:sp>
          <p:nvSpPr>
            <p:cNvPr id="896" name="Google Shape;896;p93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3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3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3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3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" name="Google Shape;901;p93"/>
          <p:cNvGrpSpPr/>
          <p:nvPr/>
        </p:nvGrpSpPr>
        <p:grpSpPr>
          <a:xfrm>
            <a:off x="6386412" y="1407706"/>
            <a:ext cx="369505" cy="369505"/>
            <a:chOff x="2594050" y="1631825"/>
            <a:chExt cx="439625" cy="439625"/>
          </a:xfrm>
        </p:grpSpPr>
        <p:sp>
          <p:nvSpPr>
            <p:cNvPr id="902" name="Google Shape;902;p9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9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4"/>
          <p:cNvSpPr txBox="1"/>
          <p:nvPr>
            <p:ph idx="1" type="body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You can copy&amp;paste graphs from </a:t>
            </a:r>
            <a:r>
              <a:rPr lang="en" u="sng">
                <a:solidFill>
                  <a:srgbClr val="F3F3F3"/>
                </a:solidFill>
                <a:hlinkClick r:id="rId3"/>
              </a:rPr>
              <a:t>Google Sheets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912" name="Google Shape;91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1524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4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5"/>
          <p:cNvSpPr txBox="1"/>
          <p:nvPr>
            <p:ph idx="4294967295" type="body"/>
          </p:nvPr>
        </p:nvSpPr>
        <p:spPr>
          <a:xfrm>
            <a:off x="1319400" y="3139850"/>
            <a:ext cx="3231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ANDROID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919" name="Google Shape;919;p9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0" name="Google Shape;920;p95"/>
          <p:cNvSpPr/>
          <p:nvPr/>
        </p:nvSpPr>
        <p:spPr>
          <a:xfrm>
            <a:off x="5381950" y="653113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5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6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7" name="Google Shape;927;p96"/>
          <p:cNvSpPr txBox="1"/>
          <p:nvPr>
            <p:ph idx="4294967295" type="body"/>
          </p:nvPr>
        </p:nvSpPr>
        <p:spPr>
          <a:xfrm>
            <a:off x="1319400" y="3139850"/>
            <a:ext cx="3231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iPHONE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928" name="Google Shape;928;p96"/>
          <p:cNvSpPr/>
          <p:nvPr/>
        </p:nvSpPr>
        <p:spPr>
          <a:xfrm>
            <a:off x="5523468" y="815563"/>
            <a:ext cx="2483749" cy="5226870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6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7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5" name="Google Shape;935;p97"/>
          <p:cNvSpPr txBox="1"/>
          <p:nvPr>
            <p:ph idx="4294967295" type="body"/>
          </p:nvPr>
        </p:nvSpPr>
        <p:spPr>
          <a:xfrm>
            <a:off x="1319400" y="3139850"/>
            <a:ext cx="3231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TABLET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936" name="Google Shape;936;p97"/>
          <p:cNvSpPr/>
          <p:nvPr/>
        </p:nvSpPr>
        <p:spPr>
          <a:xfrm>
            <a:off x="4788350" y="714030"/>
            <a:ext cx="3839439" cy="5429937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7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8"/>
          <p:cNvSpPr/>
          <p:nvPr/>
        </p:nvSpPr>
        <p:spPr>
          <a:xfrm>
            <a:off x="3889450" y="1642350"/>
            <a:ext cx="4717800" cy="30075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  <a:endParaRPr sz="10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3" name="Google Shape;943;p98"/>
          <p:cNvSpPr txBox="1"/>
          <p:nvPr>
            <p:ph idx="4294967295" type="body"/>
          </p:nvPr>
        </p:nvSpPr>
        <p:spPr>
          <a:xfrm>
            <a:off x="1319400" y="3139850"/>
            <a:ext cx="18957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DESKTOP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944" name="Google Shape;944;p98"/>
          <p:cNvSpPr/>
          <p:nvPr/>
        </p:nvSpPr>
        <p:spPr>
          <a:xfrm>
            <a:off x="3678188" y="1429813"/>
            <a:ext cx="5140316" cy="400179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8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idx="4294967295" type="ctrTitle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E3037"/>
                </a:solidFill>
              </a:rPr>
              <a:t>Thanks!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951" name="Google Shape;951;p99"/>
          <p:cNvSpPr txBox="1"/>
          <p:nvPr>
            <p:ph idx="4294967295" type="subTitle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3F3F3"/>
                </a:solidFill>
              </a:rPr>
              <a:t>ANY QUESTIONS?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952" name="Google Shape;952;p99"/>
          <p:cNvSpPr txBox="1"/>
          <p:nvPr>
            <p:ph idx="4294967295" type="body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You can find me at</a:t>
            </a:r>
            <a:endParaRPr sz="2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@username</a:t>
            </a:r>
            <a:endParaRPr sz="2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user@mail.me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953" name="Google Shape;953;p99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959" name="Google Shape;959;p100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Presentation template by </a:t>
            </a:r>
            <a:r>
              <a:rPr lang="en" sz="2400" u="sng">
                <a:solidFill>
                  <a:srgbClr val="F3F3F3"/>
                </a:solidFill>
                <a:hlinkClick r:id="rId3"/>
              </a:rPr>
              <a:t>SlidesCarnival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Photographs by </a:t>
            </a:r>
            <a:r>
              <a:rPr lang="en" sz="2400" u="sng">
                <a:solidFill>
                  <a:srgbClr val="F3F3F3"/>
                </a:solidFill>
                <a:hlinkClick r:id="rId4"/>
              </a:rPr>
              <a:t>Unsplash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60" name="Google Shape;960;p100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1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 and colors: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</a:pPr>
            <a:r>
              <a:rPr lang="en" sz="1800">
                <a:solidFill>
                  <a:srgbClr val="FFFFFF"/>
                </a:solidFill>
              </a:rPr>
              <a:t>Titles &amp; body copy: </a:t>
            </a:r>
            <a:r>
              <a:rPr b="1" lang="en" sz="1800">
                <a:solidFill>
                  <a:srgbClr val="FFFFFF"/>
                </a:solidFill>
              </a:rPr>
              <a:t>Quicksand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You can download the fonts on this page: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39C0BA"/>
                </a:solidFill>
                <a:hlinkClick r:id="rId3"/>
              </a:rPr>
              <a:t>https://www.fontsquirrel.com/fonts/quicksand</a:t>
            </a:r>
            <a:endParaRPr sz="1800">
              <a:solidFill>
                <a:srgbClr val="39C0B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</a:pPr>
            <a:r>
              <a:rPr lang="en" sz="1800">
                <a:solidFill>
                  <a:srgbClr val="FFFFFF"/>
                </a:solidFill>
              </a:rPr>
              <a:t>Dark gray </a:t>
            </a:r>
            <a:r>
              <a:rPr b="1" lang="en" sz="1800">
                <a:solidFill>
                  <a:srgbClr val="2E3037"/>
                </a:solidFill>
                <a:highlight>
                  <a:srgbClr val="FFFFFF"/>
                </a:highlight>
              </a:rPr>
              <a:t>#2e3037</a:t>
            </a:r>
            <a:endParaRPr b="1" sz="1800">
              <a:solidFill>
                <a:srgbClr val="2E303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</a:pPr>
            <a:r>
              <a:rPr lang="en" sz="1800">
                <a:solidFill>
                  <a:srgbClr val="FFFFFF"/>
                </a:solidFill>
              </a:rPr>
              <a:t>Aqua </a:t>
            </a:r>
            <a:r>
              <a:rPr b="1" lang="en" sz="1800">
                <a:solidFill>
                  <a:srgbClr val="39C0BA"/>
                </a:solidFill>
              </a:rPr>
              <a:t>#39c0ba</a:t>
            </a:r>
            <a:endParaRPr b="1" sz="1800">
              <a:solidFill>
                <a:srgbClr val="39C0B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</a:pPr>
            <a:r>
              <a:rPr lang="en" sz="1800">
                <a:solidFill>
                  <a:srgbClr val="FFFFFF"/>
                </a:solidFill>
              </a:rPr>
              <a:t>Salmon </a:t>
            </a:r>
            <a:r>
              <a:rPr b="1" lang="en" sz="1800">
                <a:solidFill>
                  <a:srgbClr val="F35B69"/>
                </a:solidFill>
              </a:rPr>
              <a:t>#f35b69</a:t>
            </a:r>
            <a:endParaRPr b="1" sz="1800">
              <a:solidFill>
                <a:srgbClr val="F35B6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</a:pPr>
            <a:r>
              <a:rPr lang="en" sz="1800">
                <a:solidFill>
                  <a:srgbClr val="FFFFFF"/>
                </a:solidFill>
              </a:rPr>
              <a:t>Blue </a:t>
            </a:r>
            <a:r>
              <a:rPr b="1" lang="en" sz="1800">
                <a:solidFill>
                  <a:srgbClr val="6D9EEB"/>
                </a:solidFill>
              </a:rPr>
              <a:t>#6d9eeb</a:t>
            </a:r>
            <a:endParaRPr b="1" sz="1800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66" name="Google Shape;966;p101"/>
          <p:cNvSpPr txBox="1"/>
          <p:nvPr/>
        </p:nvSpPr>
        <p:spPr>
          <a:xfrm>
            <a:off x="1165475" y="6070200"/>
            <a:ext cx="76749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7" name="Google Shape;967;p101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968" name="Google Shape;968;p10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39C0BA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2"/>
          <p:cNvSpPr txBox="1"/>
          <p:nvPr/>
        </p:nvSpPr>
        <p:spPr>
          <a:xfrm>
            <a:off x="7104950" y="1305425"/>
            <a:ext cx="17127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This means that you can: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icksand"/>
              <a:buChar char="●"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Resize them without losing quality.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icksand"/>
              <a:buChar char="●"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Change line color, width and style.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Isn’t that nice? :)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Examples: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974" name="Google Shape;974;p102"/>
          <p:cNvGrpSpPr/>
          <p:nvPr/>
        </p:nvGrpSpPr>
        <p:grpSpPr>
          <a:xfrm>
            <a:off x="1399372" y="1242994"/>
            <a:ext cx="342903" cy="447293"/>
            <a:chOff x="590250" y="244200"/>
            <a:chExt cx="407975" cy="532175"/>
          </a:xfrm>
        </p:grpSpPr>
        <p:sp>
          <p:nvSpPr>
            <p:cNvPr id="975" name="Google Shape;975;p10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0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0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0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0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0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0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0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0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0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0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0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102"/>
          <p:cNvGrpSpPr/>
          <p:nvPr/>
        </p:nvGrpSpPr>
        <p:grpSpPr>
          <a:xfrm>
            <a:off x="1942864" y="1309016"/>
            <a:ext cx="372594" cy="310144"/>
            <a:chOff x="1247825" y="322750"/>
            <a:chExt cx="443300" cy="369000"/>
          </a:xfrm>
        </p:grpSpPr>
        <p:sp>
          <p:nvSpPr>
            <p:cNvPr id="990" name="Google Shape;990;p102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02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02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02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2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102"/>
          <p:cNvGrpSpPr/>
          <p:nvPr/>
        </p:nvGrpSpPr>
        <p:grpSpPr>
          <a:xfrm>
            <a:off x="2516042" y="1307482"/>
            <a:ext cx="356204" cy="313212"/>
            <a:chOff x="1929775" y="320925"/>
            <a:chExt cx="423800" cy="372650"/>
          </a:xfrm>
        </p:grpSpPr>
        <p:sp>
          <p:nvSpPr>
            <p:cNvPr id="996" name="Google Shape;996;p102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2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2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2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2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102"/>
          <p:cNvSpPr/>
          <p:nvPr/>
        </p:nvSpPr>
        <p:spPr>
          <a:xfrm>
            <a:off x="3113345" y="1296229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2"/>
          <p:cNvSpPr/>
          <p:nvPr/>
        </p:nvSpPr>
        <p:spPr>
          <a:xfrm>
            <a:off x="3698313" y="1297258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102"/>
          <p:cNvGrpSpPr/>
          <p:nvPr/>
        </p:nvGrpSpPr>
        <p:grpSpPr>
          <a:xfrm>
            <a:off x="4785687" y="1272160"/>
            <a:ext cx="336767" cy="383835"/>
            <a:chOff x="4630125" y="278900"/>
            <a:chExt cx="400675" cy="456675"/>
          </a:xfrm>
        </p:grpSpPr>
        <p:sp>
          <p:nvSpPr>
            <p:cNvPr id="1004" name="Google Shape;1004;p102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2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2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2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102"/>
          <p:cNvSpPr/>
          <p:nvPr/>
        </p:nvSpPr>
        <p:spPr>
          <a:xfrm>
            <a:off x="5326276" y="1295725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102"/>
          <p:cNvGrpSpPr/>
          <p:nvPr/>
        </p:nvGrpSpPr>
        <p:grpSpPr>
          <a:xfrm>
            <a:off x="1395299" y="1818716"/>
            <a:ext cx="342882" cy="418128"/>
            <a:chOff x="596350" y="929175"/>
            <a:chExt cx="407950" cy="497475"/>
          </a:xfrm>
        </p:grpSpPr>
        <p:sp>
          <p:nvSpPr>
            <p:cNvPr id="1010" name="Google Shape;1010;p10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0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0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102"/>
          <p:cNvGrpSpPr/>
          <p:nvPr/>
        </p:nvGrpSpPr>
        <p:grpSpPr>
          <a:xfrm>
            <a:off x="2519615" y="1879631"/>
            <a:ext cx="349060" cy="298882"/>
            <a:chOff x="1934025" y="1001650"/>
            <a:chExt cx="415300" cy="355600"/>
          </a:xfrm>
        </p:grpSpPr>
        <p:sp>
          <p:nvSpPr>
            <p:cNvPr id="1018" name="Google Shape;1018;p102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2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2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02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102"/>
          <p:cNvSpPr/>
          <p:nvPr/>
        </p:nvSpPr>
        <p:spPr>
          <a:xfrm>
            <a:off x="3083674" y="1854573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02"/>
          <p:cNvSpPr/>
          <p:nvPr/>
        </p:nvSpPr>
        <p:spPr>
          <a:xfrm>
            <a:off x="3649184" y="1871972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2"/>
          <p:cNvSpPr/>
          <p:nvPr/>
        </p:nvSpPr>
        <p:spPr>
          <a:xfrm>
            <a:off x="4219296" y="1874536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02"/>
          <p:cNvSpPr/>
          <p:nvPr/>
        </p:nvSpPr>
        <p:spPr>
          <a:xfrm>
            <a:off x="4795564" y="187760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102"/>
          <p:cNvGrpSpPr/>
          <p:nvPr/>
        </p:nvGrpSpPr>
        <p:grpSpPr>
          <a:xfrm>
            <a:off x="5344010" y="1857106"/>
            <a:ext cx="350068" cy="350573"/>
            <a:chOff x="5294400" y="974850"/>
            <a:chExt cx="416500" cy="417100"/>
          </a:xfrm>
        </p:grpSpPr>
        <p:sp>
          <p:nvSpPr>
            <p:cNvPr id="1027" name="Google Shape;1027;p102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2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102"/>
          <p:cNvGrpSpPr/>
          <p:nvPr/>
        </p:nvGrpSpPr>
        <p:grpSpPr>
          <a:xfrm>
            <a:off x="5867032" y="1817707"/>
            <a:ext cx="433992" cy="422729"/>
            <a:chOff x="5916675" y="927975"/>
            <a:chExt cx="516350" cy="502950"/>
          </a:xfrm>
        </p:grpSpPr>
        <p:sp>
          <p:nvSpPr>
            <p:cNvPr id="1030" name="Google Shape;1030;p102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2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102"/>
          <p:cNvGrpSpPr/>
          <p:nvPr/>
        </p:nvGrpSpPr>
        <p:grpSpPr>
          <a:xfrm>
            <a:off x="1368676" y="2467120"/>
            <a:ext cx="391001" cy="264085"/>
            <a:chOff x="564675" y="1700625"/>
            <a:chExt cx="465200" cy="314200"/>
          </a:xfrm>
        </p:grpSpPr>
        <p:sp>
          <p:nvSpPr>
            <p:cNvPr id="1033" name="Google Shape;1033;p102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02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02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102"/>
          <p:cNvGrpSpPr/>
          <p:nvPr/>
        </p:nvGrpSpPr>
        <p:grpSpPr>
          <a:xfrm>
            <a:off x="1933660" y="2402632"/>
            <a:ext cx="391001" cy="382827"/>
            <a:chOff x="1236875" y="1623900"/>
            <a:chExt cx="465200" cy="455475"/>
          </a:xfrm>
        </p:grpSpPr>
        <p:sp>
          <p:nvSpPr>
            <p:cNvPr id="1037" name="Google Shape;1037;p102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2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2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2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2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2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2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102"/>
          <p:cNvGrpSpPr/>
          <p:nvPr/>
        </p:nvGrpSpPr>
        <p:grpSpPr>
          <a:xfrm>
            <a:off x="2510915" y="2410827"/>
            <a:ext cx="366458" cy="366437"/>
            <a:chOff x="1923675" y="1633650"/>
            <a:chExt cx="436000" cy="435975"/>
          </a:xfrm>
        </p:grpSpPr>
        <p:sp>
          <p:nvSpPr>
            <p:cNvPr id="1045" name="Google Shape;1045;p102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02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2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02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02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02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102"/>
          <p:cNvGrpSpPr/>
          <p:nvPr/>
        </p:nvGrpSpPr>
        <p:grpSpPr>
          <a:xfrm>
            <a:off x="3074366" y="2409293"/>
            <a:ext cx="369505" cy="369505"/>
            <a:chOff x="2594050" y="1631825"/>
            <a:chExt cx="439625" cy="439625"/>
          </a:xfrm>
        </p:grpSpPr>
        <p:sp>
          <p:nvSpPr>
            <p:cNvPr id="1052" name="Google Shape;1052;p10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0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102"/>
          <p:cNvSpPr/>
          <p:nvPr/>
        </p:nvSpPr>
        <p:spPr>
          <a:xfrm>
            <a:off x="3655824" y="24257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7" name="Google Shape;1057;p102"/>
          <p:cNvGrpSpPr/>
          <p:nvPr/>
        </p:nvGrpSpPr>
        <p:grpSpPr>
          <a:xfrm>
            <a:off x="4239131" y="2381662"/>
            <a:ext cx="299911" cy="424768"/>
            <a:chOff x="3979850" y="1598950"/>
            <a:chExt cx="356825" cy="505375"/>
          </a:xfrm>
        </p:grpSpPr>
        <p:sp>
          <p:nvSpPr>
            <p:cNvPr id="1058" name="Google Shape;1058;p102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2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102"/>
          <p:cNvGrpSpPr/>
          <p:nvPr/>
        </p:nvGrpSpPr>
        <p:grpSpPr>
          <a:xfrm>
            <a:off x="4756521" y="2472751"/>
            <a:ext cx="395098" cy="242589"/>
            <a:chOff x="4595425" y="1707325"/>
            <a:chExt cx="470075" cy="288625"/>
          </a:xfrm>
        </p:grpSpPr>
        <p:sp>
          <p:nvSpPr>
            <p:cNvPr id="1061" name="Google Shape;1061;p102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2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2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2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2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102"/>
          <p:cNvGrpSpPr/>
          <p:nvPr/>
        </p:nvGrpSpPr>
        <p:grpSpPr>
          <a:xfrm>
            <a:off x="5340438" y="2413391"/>
            <a:ext cx="357234" cy="361310"/>
            <a:chOff x="5290150" y="1636700"/>
            <a:chExt cx="425025" cy="429875"/>
          </a:xfrm>
        </p:grpSpPr>
        <p:sp>
          <p:nvSpPr>
            <p:cNvPr id="1067" name="Google Shape;1067;p102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2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102"/>
          <p:cNvGrpSpPr/>
          <p:nvPr/>
        </p:nvGrpSpPr>
        <p:grpSpPr>
          <a:xfrm>
            <a:off x="5904392" y="2402632"/>
            <a:ext cx="359272" cy="376691"/>
            <a:chOff x="5961125" y="1623900"/>
            <a:chExt cx="427450" cy="448175"/>
          </a:xfrm>
        </p:grpSpPr>
        <p:sp>
          <p:nvSpPr>
            <p:cNvPr id="1070" name="Google Shape;1070;p102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2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2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02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2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02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2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102"/>
          <p:cNvGrpSpPr/>
          <p:nvPr/>
        </p:nvGrpSpPr>
        <p:grpSpPr>
          <a:xfrm>
            <a:off x="6457084" y="2412361"/>
            <a:ext cx="383835" cy="363369"/>
            <a:chOff x="6618700" y="1635475"/>
            <a:chExt cx="456675" cy="432325"/>
          </a:xfrm>
        </p:grpSpPr>
        <p:sp>
          <p:nvSpPr>
            <p:cNvPr id="1078" name="Google Shape;1078;p102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2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2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2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02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102"/>
          <p:cNvGrpSpPr/>
          <p:nvPr/>
        </p:nvGrpSpPr>
        <p:grpSpPr>
          <a:xfrm>
            <a:off x="1412172" y="2995773"/>
            <a:ext cx="304009" cy="326513"/>
            <a:chOff x="616425" y="2329600"/>
            <a:chExt cx="361700" cy="388475"/>
          </a:xfrm>
        </p:grpSpPr>
        <p:sp>
          <p:nvSpPr>
            <p:cNvPr id="1084" name="Google Shape;1084;p102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2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02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02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02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02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02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02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102"/>
          <p:cNvGrpSpPr/>
          <p:nvPr/>
        </p:nvGrpSpPr>
        <p:grpSpPr>
          <a:xfrm>
            <a:off x="1968982" y="2998841"/>
            <a:ext cx="320378" cy="320378"/>
            <a:chOff x="1278900" y="2333250"/>
            <a:chExt cx="381175" cy="381175"/>
          </a:xfrm>
        </p:grpSpPr>
        <p:sp>
          <p:nvSpPr>
            <p:cNvPr id="1093" name="Google Shape;1093;p102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02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02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2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102"/>
          <p:cNvGrpSpPr/>
          <p:nvPr/>
        </p:nvGrpSpPr>
        <p:grpSpPr>
          <a:xfrm>
            <a:off x="2533945" y="2998841"/>
            <a:ext cx="320399" cy="320378"/>
            <a:chOff x="1951075" y="2333250"/>
            <a:chExt cx="381200" cy="381175"/>
          </a:xfrm>
        </p:grpSpPr>
        <p:sp>
          <p:nvSpPr>
            <p:cNvPr id="1098" name="Google Shape;1098;p102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2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2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2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102"/>
          <p:cNvGrpSpPr/>
          <p:nvPr/>
        </p:nvGrpSpPr>
        <p:grpSpPr>
          <a:xfrm>
            <a:off x="3098929" y="2998841"/>
            <a:ext cx="320378" cy="320378"/>
            <a:chOff x="2623275" y="2333250"/>
            <a:chExt cx="381175" cy="381175"/>
          </a:xfrm>
        </p:grpSpPr>
        <p:sp>
          <p:nvSpPr>
            <p:cNvPr id="1103" name="Google Shape;1103;p102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2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02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02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102"/>
          <p:cNvGrpSpPr/>
          <p:nvPr/>
        </p:nvGrpSpPr>
        <p:grpSpPr>
          <a:xfrm>
            <a:off x="3738634" y="2943578"/>
            <a:ext cx="170937" cy="426827"/>
            <a:chOff x="3384375" y="2267500"/>
            <a:chExt cx="203375" cy="507825"/>
          </a:xfrm>
        </p:grpSpPr>
        <p:sp>
          <p:nvSpPr>
            <p:cNvPr id="1108" name="Google Shape;1108;p102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02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102"/>
          <p:cNvGrpSpPr/>
          <p:nvPr/>
        </p:nvGrpSpPr>
        <p:grpSpPr>
          <a:xfrm>
            <a:off x="4883941" y="2997811"/>
            <a:ext cx="140237" cy="318339"/>
            <a:chOff x="4747025" y="2332025"/>
            <a:chExt cx="166850" cy="378750"/>
          </a:xfrm>
        </p:grpSpPr>
        <p:sp>
          <p:nvSpPr>
            <p:cNvPr id="1111" name="Google Shape;1111;p102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02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102"/>
          <p:cNvGrpSpPr/>
          <p:nvPr/>
        </p:nvGrpSpPr>
        <p:grpSpPr>
          <a:xfrm>
            <a:off x="4316414" y="2945616"/>
            <a:ext cx="145343" cy="422729"/>
            <a:chOff x="4071800" y="2269925"/>
            <a:chExt cx="172925" cy="502950"/>
          </a:xfrm>
        </p:grpSpPr>
        <p:sp>
          <p:nvSpPr>
            <p:cNvPr id="1114" name="Google Shape;1114;p102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02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102"/>
          <p:cNvSpPr/>
          <p:nvPr/>
        </p:nvSpPr>
        <p:spPr>
          <a:xfrm>
            <a:off x="5359036" y="2990216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102"/>
          <p:cNvGrpSpPr/>
          <p:nvPr/>
        </p:nvGrpSpPr>
        <p:grpSpPr>
          <a:xfrm>
            <a:off x="5914121" y="2996277"/>
            <a:ext cx="345971" cy="325505"/>
            <a:chOff x="5972700" y="2330200"/>
            <a:chExt cx="411625" cy="387275"/>
          </a:xfrm>
        </p:grpSpPr>
        <p:sp>
          <p:nvSpPr>
            <p:cNvPr id="1118" name="Google Shape;1118;p10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102"/>
          <p:cNvGrpSpPr/>
          <p:nvPr/>
        </p:nvGrpSpPr>
        <p:grpSpPr>
          <a:xfrm>
            <a:off x="1509418" y="3524406"/>
            <a:ext cx="109538" cy="399195"/>
            <a:chOff x="732125" y="2958550"/>
            <a:chExt cx="130325" cy="474950"/>
          </a:xfrm>
        </p:grpSpPr>
        <p:sp>
          <p:nvSpPr>
            <p:cNvPr id="1121" name="Google Shape;1121;p102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02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02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02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02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02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02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02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102"/>
          <p:cNvSpPr/>
          <p:nvPr/>
        </p:nvSpPr>
        <p:spPr>
          <a:xfrm>
            <a:off x="2526338" y="3508635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02"/>
          <p:cNvSpPr/>
          <p:nvPr/>
        </p:nvSpPr>
        <p:spPr>
          <a:xfrm>
            <a:off x="2004830" y="35086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102"/>
          <p:cNvGrpSpPr/>
          <p:nvPr/>
        </p:nvGrpSpPr>
        <p:grpSpPr>
          <a:xfrm>
            <a:off x="3065162" y="3537202"/>
            <a:ext cx="387933" cy="367467"/>
            <a:chOff x="2583100" y="2973775"/>
            <a:chExt cx="461550" cy="437200"/>
          </a:xfrm>
        </p:grpSpPr>
        <p:sp>
          <p:nvSpPr>
            <p:cNvPr id="1132" name="Google Shape;1132;p102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02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102"/>
          <p:cNvSpPr/>
          <p:nvPr/>
        </p:nvSpPr>
        <p:spPr>
          <a:xfrm>
            <a:off x="4776106" y="354599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102"/>
          <p:cNvGrpSpPr/>
          <p:nvPr/>
        </p:nvGrpSpPr>
        <p:grpSpPr>
          <a:xfrm>
            <a:off x="5304611" y="3565359"/>
            <a:ext cx="435022" cy="323445"/>
            <a:chOff x="5247525" y="3007275"/>
            <a:chExt cx="517575" cy="384825"/>
          </a:xfrm>
        </p:grpSpPr>
        <p:sp>
          <p:nvSpPr>
            <p:cNvPr id="1136" name="Google Shape;1136;p10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0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02"/>
          <p:cNvGrpSpPr/>
          <p:nvPr/>
        </p:nvGrpSpPr>
        <p:grpSpPr>
          <a:xfrm>
            <a:off x="4215597" y="3546931"/>
            <a:ext cx="342882" cy="350068"/>
            <a:chOff x="3951850" y="2985350"/>
            <a:chExt cx="407950" cy="416500"/>
          </a:xfrm>
        </p:grpSpPr>
        <p:sp>
          <p:nvSpPr>
            <p:cNvPr id="1139" name="Google Shape;1139;p10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0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0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0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102"/>
          <p:cNvGrpSpPr/>
          <p:nvPr/>
        </p:nvGrpSpPr>
        <p:grpSpPr>
          <a:xfrm>
            <a:off x="1372269" y="4136479"/>
            <a:ext cx="397136" cy="305017"/>
            <a:chOff x="568950" y="3686775"/>
            <a:chExt cx="472500" cy="362900"/>
          </a:xfrm>
        </p:grpSpPr>
        <p:sp>
          <p:nvSpPr>
            <p:cNvPr id="1144" name="Google Shape;1144;p102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02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02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102"/>
          <p:cNvSpPr/>
          <p:nvPr/>
        </p:nvSpPr>
        <p:spPr>
          <a:xfrm>
            <a:off x="5949111" y="3529627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102"/>
          <p:cNvGrpSpPr/>
          <p:nvPr/>
        </p:nvGrpSpPr>
        <p:grpSpPr>
          <a:xfrm>
            <a:off x="1940321" y="4162072"/>
            <a:ext cx="377700" cy="253852"/>
            <a:chOff x="1244800" y="3717225"/>
            <a:chExt cx="449375" cy="302025"/>
          </a:xfrm>
        </p:grpSpPr>
        <p:sp>
          <p:nvSpPr>
            <p:cNvPr id="1149" name="Google Shape;1149;p102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02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02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02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02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02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102"/>
          <p:cNvGrpSpPr/>
          <p:nvPr/>
        </p:nvGrpSpPr>
        <p:grpSpPr>
          <a:xfrm>
            <a:off x="2510411" y="4142614"/>
            <a:ext cx="367467" cy="287115"/>
            <a:chOff x="1923075" y="3694075"/>
            <a:chExt cx="437200" cy="341600"/>
          </a:xfrm>
        </p:grpSpPr>
        <p:sp>
          <p:nvSpPr>
            <p:cNvPr id="1156" name="Google Shape;1156;p102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02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02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02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02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02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02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02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02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102"/>
          <p:cNvGrpSpPr/>
          <p:nvPr/>
        </p:nvGrpSpPr>
        <p:grpSpPr>
          <a:xfrm>
            <a:off x="3078967" y="4138013"/>
            <a:ext cx="360301" cy="295814"/>
            <a:chOff x="2599525" y="3688600"/>
            <a:chExt cx="428675" cy="351950"/>
          </a:xfrm>
        </p:grpSpPr>
        <p:sp>
          <p:nvSpPr>
            <p:cNvPr id="1166" name="Google Shape;1166;p102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02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02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102"/>
          <p:cNvGrpSpPr/>
          <p:nvPr/>
        </p:nvGrpSpPr>
        <p:grpSpPr>
          <a:xfrm>
            <a:off x="3661350" y="4117546"/>
            <a:ext cx="333700" cy="329077"/>
            <a:chOff x="3292425" y="3664250"/>
            <a:chExt cx="397025" cy="391525"/>
          </a:xfrm>
        </p:grpSpPr>
        <p:sp>
          <p:nvSpPr>
            <p:cNvPr id="1170" name="Google Shape;1170;p102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02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2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102"/>
          <p:cNvGrpSpPr/>
          <p:nvPr/>
        </p:nvGrpSpPr>
        <p:grpSpPr>
          <a:xfrm>
            <a:off x="4199207" y="4160013"/>
            <a:ext cx="369526" cy="268183"/>
            <a:chOff x="3932350" y="3714775"/>
            <a:chExt cx="439650" cy="319075"/>
          </a:xfrm>
        </p:grpSpPr>
        <p:sp>
          <p:nvSpPr>
            <p:cNvPr id="1174" name="Google Shape;1174;p102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2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02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02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2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102"/>
          <p:cNvGrpSpPr/>
          <p:nvPr/>
        </p:nvGrpSpPr>
        <p:grpSpPr>
          <a:xfrm>
            <a:off x="4764191" y="4160013"/>
            <a:ext cx="369505" cy="268183"/>
            <a:chOff x="4604550" y="3714775"/>
            <a:chExt cx="439625" cy="319075"/>
          </a:xfrm>
        </p:grpSpPr>
        <p:sp>
          <p:nvSpPr>
            <p:cNvPr id="1180" name="Google Shape;1180;p102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02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102"/>
          <p:cNvGrpSpPr/>
          <p:nvPr/>
        </p:nvGrpSpPr>
        <p:grpSpPr>
          <a:xfrm>
            <a:off x="5342476" y="4132381"/>
            <a:ext cx="353136" cy="313738"/>
            <a:chOff x="5292575" y="3681900"/>
            <a:chExt cx="420150" cy="373275"/>
          </a:xfrm>
        </p:grpSpPr>
        <p:sp>
          <p:nvSpPr>
            <p:cNvPr id="1183" name="Google Shape;1183;p10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0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0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0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0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102"/>
          <p:cNvGrpSpPr/>
          <p:nvPr/>
        </p:nvGrpSpPr>
        <p:grpSpPr>
          <a:xfrm>
            <a:off x="5887498" y="4092458"/>
            <a:ext cx="393060" cy="393060"/>
            <a:chOff x="5941025" y="3634400"/>
            <a:chExt cx="467650" cy="467650"/>
          </a:xfrm>
        </p:grpSpPr>
        <p:sp>
          <p:nvSpPr>
            <p:cNvPr id="1191" name="Google Shape;1191;p102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02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02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02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02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02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102"/>
          <p:cNvGrpSpPr/>
          <p:nvPr/>
        </p:nvGrpSpPr>
        <p:grpSpPr>
          <a:xfrm>
            <a:off x="6477571" y="4117546"/>
            <a:ext cx="342882" cy="342903"/>
            <a:chOff x="6643075" y="3664250"/>
            <a:chExt cx="407950" cy="407975"/>
          </a:xfrm>
        </p:grpSpPr>
        <p:sp>
          <p:nvSpPr>
            <p:cNvPr id="1198" name="Google Shape;1198;p10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102"/>
          <p:cNvGrpSpPr/>
          <p:nvPr/>
        </p:nvGrpSpPr>
        <p:grpSpPr>
          <a:xfrm>
            <a:off x="1378405" y="4668200"/>
            <a:ext cx="371564" cy="371543"/>
            <a:chOff x="576250" y="4319400"/>
            <a:chExt cx="442075" cy="442050"/>
          </a:xfrm>
        </p:grpSpPr>
        <p:sp>
          <p:nvSpPr>
            <p:cNvPr id="1201" name="Google Shape;1201;p10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102"/>
          <p:cNvSpPr/>
          <p:nvPr/>
        </p:nvSpPr>
        <p:spPr>
          <a:xfrm>
            <a:off x="1928068" y="474049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2"/>
          <p:cNvSpPr/>
          <p:nvPr/>
        </p:nvSpPr>
        <p:spPr>
          <a:xfrm>
            <a:off x="4218791" y="4683678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2"/>
          <p:cNvSpPr/>
          <p:nvPr/>
        </p:nvSpPr>
        <p:spPr>
          <a:xfrm>
            <a:off x="3653786" y="4705174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02"/>
          <p:cNvSpPr/>
          <p:nvPr/>
        </p:nvSpPr>
        <p:spPr>
          <a:xfrm>
            <a:off x="4782263" y="4682144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9" name="Google Shape;1209;p102"/>
          <p:cNvGrpSpPr/>
          <p:nvPr/>
        </p:nvGrpSpPr>
        <p:grpSpPr>
          <a:xfrm>
            <a:off x="5322010" y="4687132"/>
            <a:ext cx="394068" cy="325505"/>
            <a:chOff x="5268225" y="4341925"/>
            <a:chExt cx="468850" cy="387275"/>
          </a:xfrm>
        </p:grpSpPr>
        <p:sp>
          <p:nvSpPr>
            <p:cNvPr id="1210" name="Google Shape;1210;p102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2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2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2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2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2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2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2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102"/>
          <p:cNvGrpSpPr/>
          <p:nvPr/>
        </p:nvGrpSpPr>
        <p:grpSpPr>
          <a:xfrm>
            <a:off x="5906956" y="4676899"/>
            <a:ext cx="354145" cy="354145"/>
            <a:chOff x="5964175" y="4329750"/>
            <a:chExt cx="421350" cy="421350"/>
          </a:xfrm>
        </p:grpSpPr>
        <p:sp>
          <p:nvSpPr>
            <p:cNvPr id="1219" name="Google Shape;1219;p102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1942864" y="5241883"/>
            <a:ext cx="372594" cy="360301"/>
            <a:chOff x="1247825" y="5001950"/>
            <a:chExt cx="443300" cy="428675"/>
          </a:xfrm>
        </p:grpSpPr>
        <p:sp>
          <p:nvSpPr>
            <p:cNvPr id="1222" name="Google Shape;1222;p102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102"/>
          <p:cNvGrpSpPr/>
          <p:nvPr/>
        </p:nvGrpSpPr>
        <p:grpSpPr>
          <a:xfrm>
            <a:off x="2541110" y="5223960"/>
            <a:ext cx="306068" cy="389992"/>
            <a:chOff x="1959600" y="4980625"/>
            <a:chExt cx="364150" cy="464000"/>
          </a:xfrm>
        </p:grpSpPr>
        <p:sp>
          <p:nvSpPr>
            <p:cNvPr id="1229" name="Google Shape;1229;p102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02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02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102"/>
          <p:cNvGrpSpPr/>
          <p:nvPr/>
        </p:nvGrpSpPr>
        <p:grpSpPr>
          <a:xfrm>
            <a:off x="3083590" y="5238815"/>
            <a:ext cx="351077" cy="360806"/>
            <a:chOff x="2605025" y="4998300"/>
            <a:chExt cx="417700" cy="429275"/>
          </a:xfrm>
        </p:grpSpPr>
        <p:sp>
          <p:nvSpPr>
            <p:cNvPr id="1237" name="Google Shape;1237;p102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02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102"/>
          <p:cNvGrpSpPr/>
          <p:nvPr/>
        </p:nvGrpSpPr>
        <p:grpSpPr>
          <a:xfrm>
            <a:off x="3614282" y="5241883"/>
            <a:ext cx="419662" cy="349543"/>
            <a:chOff x="3236425" y="5001950"/>
            <a:chExt cx="499300" cy="415875"/>
          </a:xfrm>
        </p:grpSpPr>
        <p:sp>
          <p:nvSpPr>
            <p:cNvPr id="1241" name="Google Shape;1241;p102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2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2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2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102"/>
          <p:cNvGrpSpPr/>
          <p:nvPr/>
        </p:nvGrpSpPr>
        <p:grpSpPr>
          <a:xfrm>
            <a:off x="4229402" y="5223960"/>
            <a:ext cx="319369" cy="380263"/>
            <a:chOff x="3968275" y="4980625"/>
            <a:chExt cx="379975" cy="452425"/>
          </a:xfrm>
        </p:grpSpPr>
        <p:sp>
          <p:nvSpPr>
            <p:cNvPr id="1248" name="Google Shape;1248;p102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02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02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102"/>
          <p:cNvGrpSpPr/>
          <p:nvPr/>
        </p:nvGrpSpPr>
        <p:grpSpPr>
          <a:xfrm>
            <a:off x="5884935" y="5308913"/>
            <a:ext cx="404323" cy="220085"/>
            <a:chOff x="5937975" y="5081700"/>
            <a:chExt cx="481050" cy="261850"/>
          </a:xfrm>
        </p:grpSpPr>
        <p:sp>
          <p:nvSpPr>
            <p:cNvPr id="1252" name="Google Shape;1252;p102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02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02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102"/>
          <p:cNvGrpSpPr/>
          <p:nvPr/>
        </p:nvGrpSpPr>
        <p:grpSpPr>
          <a:xfrm>
            <a:off x="6503143" y="5266447"/>
            <a:ext cx="290183" cy="333678"/>
            <a:chOff x="6673500" y="5031175"/>
            <a:chExt cx="345250" cy="397000"/>
          </a:xfrm>
        </p:grpSpPr>
        <p:sp>
          <p:nvSpPr>
            <p:cNvPr id="1256" name="Google Shape;1256;p102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02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2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2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2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102"/>
          <p:cNvGrpSpPr/>
          <p:nvPr/>
        </p:nvGrpSpPr>
        <p:grpSpPr>
          <a:xfrm>
            <a:off x="4195130" y="1291092"/>
            <a:ext cx="387933" cy="345971"/>
            <a:chOff x="3927500" y="301425"/>
            <a:chExt cx="461550" cy="411625"/>
          </a:xfrm>
        </p:grpSpPr>
        <p:sp>
          <p:nvSpPr>
            <p:cNvPr id="1262" name="Google Shape;1262;p102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2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02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02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02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02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2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02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02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2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2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02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02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2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02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02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02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02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02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02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02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02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02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02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02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02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02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102"/>
          <p:cNvGrpSpPr/>
          <p:nvPr/>
        </p:nvGrpSpPr>
        <p:grpSpPr>
          <a:xfrm>
            <a:off x="6482677" y="1297753"/>
            <a:ext cx="332670" cy="332670"/>
            <a:chOff x="6649150" y="309350"/>
            <a:chExt cx="395800" cy="395800"/>
          </a:xfrm>
        </p:grpSpPr>
        <p:sp>
          <p:nvSpPr>
            <p:cNvPr id="1290" name="Google Shape;1290;p102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02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2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02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2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2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2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2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2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2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2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2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2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2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2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2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02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02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02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2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2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02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02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102"/>
          <p:cNvGrpSpPr/>
          <p:nvPr/>
        </p:nvGrpSpPr>
        <p:grpSpPr>
          <a:xfrm>
            <a:off x="5915130" y="1305423"/>
            <a:ext cx="337797" cy="319873"/>
            <a:chOff x="5973900" y="318475"/>
            <a:chExt cx="401900" cy="380575"/>
          </a:xfrm>
        </p:grpSpPr>
        <p:sp>
          <p:nvSpPr>
            <p:cNvPr id="1314" name="Google Shape;1314;p102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02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02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02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02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02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02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2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2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2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2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2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2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2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102"/>
          <p:cNvGrpSpPr/>
          <p:nvPr/>
        </p:nvGrpSpPr>
        <p:grpSpPr>
          <a:xfrm>
            <a:off x="1960283" y="1818716"/>
            <a:ext cx="342882" cy="418128"/>
            <a:chOff x="1268550" y="929175"/>
            <a:chExt cx="407950" cy="497475"/>
          </a:xfrm>
        </p:grpSpPr>
        <p:sp>
          <p:nvSpPr>
            <p:cNvPr id="1329" name="Google Shape;1329;p102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02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02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102"/>
          <p:cNvGrpSpPr/>
          <p:nvPr/>
        </p:nvGrpSpPr>
        <p:grpSpPr>
          <a:xfrm>
            <a:off x="6446347" y="1834580"/>
            <a:ext cx="405331" cy="388962"/>
            <a:chOff x="6605925" y="948050"/>
            <a:chExt cx="482250" cy="462775"/>
          </a:xfrm>
        </p:grpSpPr>
        <p:sp>
          <p:nvSpPr>
            <p:cNvPr id="1333" name="Google Shape;1333;p102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02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2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2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2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2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102"/>
          <p:cNvGrpSpPr/>
          <p:nvPr/>
        </p:nvGrpSpPr>
        <p:grpSpPr>
          <a:xfrm>
            <a:off x="6541029" y="2986549"/>
            <a:ext cx="215966" cy="342399"/>
            <a:chOff x="6718575" y="2318625"/>
            <a:chExt cx="256950" cy="407375"/>
          </a:xfrm>
        </p:grpSpPr>
        <p:sp>
          <p:nvSpPr>
            <p:cNvPr id="1340" name="Google Shape;1340;p10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0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0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0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102"/>
          <p:cNvGrpSpPr/>
          <p:nvPr/>
        </p:nvGrpSpPr>
        <p:grpSpPr>
          <a:xfrm>
            <a:off x="3642418" y="3613457"/>
            <a:ext cx="363369" cy="221115"/>
            <a:chOff x="3269900" y="3064500"/>
            <a:chExt cx="432325" cy="263075"/>
          </a:xfrm>
        </p:grpSpPr>
        <p:sp>
          <p:nvSpPr>
            <p:cNvPr id="1349" name="Google Shape;1349;p102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2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2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102"/>
          <p:cNvGrpSpPr/>
          <p:nvPr/>
        </p:nvGrpSpPr>
        <p:grpSpPr>
          <a:xfrm>
            <a:off x="6516444" y="3545901"/>
            <a:ext cx="265115" cy="372594"/>
            <a:chOff x="6689325" y="2984125"/>
            <a:chExt cx="315425" cy="443300"/>
          </a:xfrm>
        </p:grpSpPr>
        <p:sp>
          <p:nvSpPr>
            <p:cNvPr id="1353" name="Google Shape;1353;p102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02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2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2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2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102"/>
          <p:cNvGrpSpPr/>
          <p:nvPr/>
        </p:nvGrpSpPr>
        <p:grpSpPr>
          <a:xfrm>
            <a:off x="2565170" y="4640569"/>
            <a:ext cx="256416" cy="414535"/>
            <a:chOff x="1988225" y="4286525"/>
            <a:chExt cx="305075" cy="493200"/>
          </a:xfrm>
        </p:grpSpPr>
        <p:sp>
          <p:nvSpPr>
            <p:cNvPr id="1359" name="Google Shape;1359;p102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2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2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02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02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02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02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" name="Google Shape;1366;p102"/>
          <p:cNvGrpSpPr/>
          <p:nvPr/>
        </p:nvGrpSpPr>
        <p:grpSpPr>
          <a:xfrm>
            <a:off x="3109162" y="4669734"/>
            <a:ext cx="309640" cy="392030"/>
            <a:chOff x="2635450" y="4321225"/>
            <a:chExt cx="368400" cy="466425"/>
          </a:xfrm>
        </p:grpSpPr>
        <p:sp>
          <p:nvSpPr>
            <p:cNvPr id="1367" name="Google Shape;1367;p102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02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2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02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02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02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102"/>
          <p:cNvGrpSpPr/>
          <p:nvPr/>
        </p:nvGrpSpPr>
        <p:grpSpPr>
          <a:xfrm>
            <a:off x="6477571" y="4660005"/>
            <a:ext cx="342882" cy="383835"/>
            <a:chOff x="6643075" y="4309650"/>
            <a:chExt cx="407950" cy="456675"/>
          </a:xfrm>
        </p:grpSpPr>
        <p:sp>
          <p:nvSpPr>
            <p:cNvPr id="1374" name="Google Shape;1374;p102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02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02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02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02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2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02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02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2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102"/>
          <p:cNvGrpSpPr/>
          <p:nvPr/>
        </p:nvGrpSpPr>
        <p:grpSpPr>
          <a:xfrm>
            <a:off x="5292844" y="5201960"/>
            <a:ext cx="452420" cy="433992"/>
            <a:chOff x="5233525" y="4954450"/>
            <a:chExt cx="538275" cy="516350"/>
          </a:xfrm>
        </p:grpSpPr>
        <p:sp>
          <p:nvSpPr>
            <p:cNvPr id="1384" name="Google Shape;1384;p10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0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0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0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0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0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0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0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0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102"/>
          <p:cNvGrpSpPr/>
          <p:nvPr/>
        </p:nvGrpSpPr>
        <p:grpSpPr>
          <a:xfrm>
            <a:off x="4723763" y="5209629"/>
            <a:ext cx="460615" cy="418653"/>
            <a:chOff x="4556450" y="4963575"/>
            <a:chExt cx="548025" cy="498100"/>
          </a:xfrm>
        </p:grpSpPr>
        <p:sp>
          <p:nvSpPr>
            <p:cNvPr id="1396" name="Google Shape;1396;p102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02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2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102"/>
          <p:cNvGrpSpPr/>
          <p:nvPr/>
        </p:nvGrpSpPr>
        <p:grpSpPr>
          <a:xfrm>
            <a:off x="1341045" y="5300214"/>
            <a:ext cx="445255" cy="246182"/>
            <a:chOff x="531800" y="5071350"/>
            <a:chExt cx="529750" cy="292900"/>
          </a:xfrm>
        </p:grpSpPr>
        <p:sp>
          <p:nvSpPr>
            <p:cNvPr id="1402" name="Google Shape;1402;p102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02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02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02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02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102"/>
          <p:cNvGrpSpPr/>
          <p:nvPr/>
        </p:nvGrpSpPr>
        <p:grpSpPr>
          <a:xfrm>
            <a:off x="8100269" y="3241575"/>
            <a:ext cx="433992" cy="422729"/>
            <a:chOff x="5916675" y="927975"/>
            <a:chExt cx="516350" cy="502950"/>
          </a:xfrm>
        </p:grpSpPr>
        <p:sp>
          <p:nvSpPr>
            <p:cNvPr id="1410" name="Google Shape;1410;p102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02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102"/>
          <p:cNvGrpSpPr/>
          <p:nvPr/>
        </p:nvGrpSpPr>
        <p:grpSpPr>
          <a:xfrm>
            <a:off x="7216289" y="3947477"/>
            <a:ext cx="1079481" cy="1051467"/>
            <a:chOff x="5916675" y="927975"/>
            <a:chExt cx="516350" cy="502950"/>
          </a:xfrm>
        </p:grpSpPr>
        <p:sp>
          <p:nvSpPr>
            <p:cNvPr id="1413" name="Google Shape;1413;p102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02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102"/>
          <p:cNvGrpSpPr/>
          <p:nvPr/>
        </p:nvGrpSpPr>
        <p:grpSpPr>
          <a:xfrm>
            <a:off x="7216432" y="3241575"/>
            <a:ext cx="433992" cy="422729"/>
            <a:chOff x="5916675" y="927975"/>
            <a:chExt cx="516350" cy="502950"/>
          </a:xfrm>
        </p:grpSpPr>
        <p:sp>
          <p:nvSpPr>
            <p:cNvPr id="1416" name="Google Shape;1416;p102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2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102"/>
          <p:cNvSpPr/>
          <p:nvPr/>
        </p:nvSpPr>
        <p:spPr>
          <a:xfrm>
            <a:off x="8292430" y="34779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02"/>
          <p:cNvSpPr/>
          <p:nvPr/>
        </p:nvSpPr>
        <p:spPr>
          <a:xfrm>
            <a:off x="7408593" y="34779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02"/>
          <p:cNvSpPr/>
          <p:nvPr/>
        </p:nvSpPr>
        <p:spPr>
          <a:xfrm>
            <a:off x="7694128" y="453549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4294967295" type="ctrTitle"/>
          </p:nvPr>
        </p:nvSpPr>
        <p:spPr>
          <a:xfrm>
            <a:off x="2130775" y="2655750"/>
            <a:ext cx="69411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MIXTURE MODELS</a:t>
            </a:r>
            <a:endParaRPr sz="6000"/>
          </a:p>
        </p:txBody>
      </p:sp>
      <p:sp>
        <p:nvSpPr>
          <p:cNvPr id="207" name="Google Shape;207;p31"/>
          <p:cNvSpPr txBox="1"/>
          <p:nvPr>
            <p:ph idx="4294967295" type="subTitle"/>
          </p:nvPr>
        </p:nvSpPr>
        <p:spPr>
          <a:xfrm>
            <a:off x="2430050" y="3896350"/>
            <a:ext cx="60282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Proceed with caution</a:t>
            </a:r>
            <a:r>
              <a:rPr lang="en" sz="2400"/>
              <a:t>.</a:t>
            </a:r>
            <a:endParaRPr sz="2400"/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31"/>
          <p:cNvGrpSpPr/>
          <p:nvPr/>
        </p:nvGrpSpPr>
        <p:grpSpPr>
          <a:xfrm>
            <a:off x="481125" y="2962853"/>
            <a:ext cx="850393" cy="932340"/>
            <a:chOff x="616425" y="2329600"/>
            <a:chExt cx="361700" cy="388475"/>
          </a:xfrm>
        </p:grpSpPr>
        <p:sp>
          <p:nvSpPr>
            <p:cNvPr id="210" name="Google Shape;210;p3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2E3037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3"/>
          <p:cNvSpPr txBox="1"/>
          <p:nvPr/>
        </p:nvSpPr>
        <p:spPr>
          <a:xfrm>
            <a:off x="2697250" y="1752475"/>
            <a:ext cx="5629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Now you can use any emoji as an icon!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7" name="Google Shape;1427;p103"/>
          <p:cNvSpPr txBox="1"/>
          <p:nvPr/>
        </p:nvSpPr>
        <p:spPr>
          <a:xfrm>
            <a:off x="1341500" y="3212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39C0BA"/>
                </a:highlight>
                <a:latin typeface="Quicksand"/>
                <a:ea typeface="Quicksand"/>
                <a:cs typeface="Quicksand"/>
                <a:sym typeface="Quicksa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39C0BA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8" name="Google Shape;1428;p103"/>
          <p:cNvSpPr txBox="1"/>
          <p:nvPr/>
        </p:nvSpPr>
        <p:spPr>
          <a:xfrm>
            <a:off x="1182375" y="1694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39C0BA"/>
                </a:solidFill>
              </a:rPr>
              <a:t>😉</a:t>
            </a:r>
            <a:endParaRPr sz="9600">
              <a:solidFill>
                <a:srgbClr val="39C0BA"/>
              </a:solidFill>
            </a:endParaRPr>
          </a:p>
        </p:txBody>
      </p:sp>
      <p:sp>
        <p:nvSpPr>
          <p:cNvPr id="1429" name="Google Shape;1429;p103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Likelihood</a:t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1165475" y="665975"/>
            <a:ext cx="68580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MLE of 1D Gaussian Mixture</a:t>
            </a:r>
            <a:endParaRPr sz="2400"/>
          </a:p>
        </p:txBody>
      </p:sp>
      <p:sp>
        <p:nvSpPr>
          <p:cNvPr id="224" name="Google Shape;224;p32"/>
          <p:cNvSpPr txBox="1"/>
          <p:nvPr>
            <p:ph idx="2" type="body"/>
          </p:nvPr>
        </p:nvSpPr>
        <p:spPr>
          <a:xfrm>
            <a:off x="5128770" y="1600200"/>
            <a:ext cx="3306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Singularities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936875" y="2570925"/>
            <a:ext cx="4080350" cy="2171700"/>
            <a:chOff x="936875" y="2570925"/>
            <a:chExt cx="4080350" cy="2171700"/>
          </a:xfrm>
        </p:grpSpPr>
        <p:sp>
          <p:nvSpPr>
            <p:cNvPr id="227" name="Google Shape;227;p32"/>
            <p:cNvSpPr/>
            <p:nvPr/>
          </p:nvSpPr>
          <p:spPr>
            <a:xfrm>
              <a:off x="936875" y="2570925"/>
              <a:ext cx="4080300" cy="2171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2"/>
            <p:cNvPicPr preferRelativeResize="0"/>
            <p:nvPr/>
          </p:nvPicPr>
          <p:blipFill rotWithShape="1">
            <a:blip r:embed="rId3">
              <a:alphaModFix/>
            </a:blip>
            <a:srcRect b="0" l="0" r="62717" t="0"/>
            <a:stretch/>
          </p:blipFill>
          <p:spPr>
            <a:xfrm>
              <a:off x="936875" y="2570925"/>
              <a:ext cx="2187501" cy="11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2"/>
            <p:cNvPicPr preferRelativeResize="0"/>
            <p:nvPr/>
          </p:nvPicPr>
          <p:blipFill rotWithShape="1">
            <a:blip r:embed="rId3">
              <a:alphaModFix/>
            </a:blip>
            <a:srcRect b="0" l="37300" r="0" t="0"/>
            <a:stretch/>
          </p:blipFill>
          <p:spPr>
            <a:xfrm>
              <a:off x="1338425" y="3390075"/>
              <a:ext cx="3678800" cy="1123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425" y="2594650"/>
            <a:ext cx="3300983" cy="214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793313" y="1364137"/>
            <a:ext cx="3783575" cy="60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